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1" r:id="rId5"/>
  </p:sldMasterIdLst>
  <p:notesMasterIdLst>
    <p:notesMasterId r:id="rId33"/>
  </p:notesMasterIdLst>
  <p:sldIdLst>
    <p:sldId id="2361" r:id="rId6"/>
    <p:sldId id="2452" r:id="rId7"/>
    <p:sldId id="1897" r:id="rId8"/>
    <p:sldId id="1899" r:id="rId9"/>
    <p:sldId id="2504" r:id="rId10"/>
    <p:sldId id="2443" r:id="rId11"/>
    <p:sldId id="1908" r:id="rId12"/>
    <p:sldId id="2424" r:id="rId13"/>
    <p:sldId id="2505" r:id="rId14"/>
    <p:sldId id="2453" r:id="rId15"/>
    <p:sldId id="1921" r:id="rId16"/>
    <p:sldId id="1922" r:id="rId17"/>
    <p:sldId id="2508" r:id="rId18"/>
    <p:sldId id="2410" r:id="rId19"/>
    <p:sldId id="2404" r:id="rId20"/>
    <p:sldId id="2292" r:id="rId21"/>
    <p:sldId id="2293" r:id="rId22"/>
    <p:sldId id="2397" r:id="rId23"/>
    <p:sldId id="2398" r:id="rId24"/>
    <p:sldId id="2507" r:id="rId25"/>
    <p:sldId id="2294" r:id="rId26"/>
    <p:sldId id="2444" r:id="rId27"/>
    <p:sldId id="2445" r:id="rId28"/>
    <p:sldId id="2506" r:id="rId29"/>
    <p:sldId id="2499" r:id="rId30"/>
    <p:sldId id="2497" r:id="rId31"/>
    <p:sldId id="2302"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C26517-E66B-4CC7-CED2-AA45F5370B2F}" name="Sandra Fuhr" initials="SF" userId="S::fuhr@idg-rlp.de::3a7d8e81-6c8d-45a9-91e9-757cf9482f4a" providerId="AD"/>
  <p188:author id="{2A93345D-ECBC-A020-6DD3-F1CF1A0FC3A5}" name="Cynthia Niethammer" initials="CN" userId="S::niethammer@idg-rlp.de::c6515ee1-9307-474e-9099-fcc4e84f1002" providerId="AD"/>
  <p188:author id="{71737265-0D36-CA4B-4E35-9C195DA46530}" name="Petra Plachky" initials="PP" userId="S::plachky@idg-rlp.de::d6c973d5-9f13-419c-847c-2f3468801c97" providerId="AD"/>
  <p188:author id="{F38E3368-FDF9-7F75-28BF-298BF3364E25}" name="Nikolina Klapez" initials="NK" userId="S::klapez@idg-rlp.de::597f550b-00b9-4f99-a219-269f11562bdf" providerId="AD"/>
  <p188:author id="{7F113D99-B753-91FB-8F93-51AEC4C9D5F3}" name="Dr. med. Katja Schwarzer" initials="DS" userId="S::schwarzer@idg-rlp.de::e2b8dfe3-fc2a-4a4e-991c-f3d717f4d1b2" providerId="AD"/>
  <p188:author id="{27C045C4-2E0F-C2AA-60DD-B9465BA72271}" name="Philipp Kachel" initials="PK" userId="S::kachel@idg-rlp.de::7dd3534e-cf0e-4e5b-b83d-1cf6730325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ra Plachky" initials="PP" lastIdx="52" clrIdx="0">
    <p:extLst>
      <p:ext uri="{19B8F6BF-5375-455C-9EA6-DF929625EA0E}">
        <p15:presenceInfo xmlns:p15="http://schemas.microsoft.com/office/powerpoint/2012/main" userId="S-1-5-21-4269871842-439145515-3816614444-1194" providerId="AD"/>
      </p:ext>
    </p:extLst>
  </p:cmAuthor>
  <p:cmAuthor id="2" name="Nikolina Klapez" initials="NK" lastIdx="2" clrIdx="1">
    <p:extLst>
      <p:ext uri="{19B8F6BF-5375-455C-9EA6-DF929625EA0E}">
        <p15:presenceInfo xmlns:p15="http://schemas.microsoft.com/office/powerpoint/2012/main" userId="S::klapez@krebsregister-rlp.de::597f550b-00b9-4f99-a219-269f11562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D6C"/>
    <a:srgbClr val="79B3BF"/>
    <a:srgbClr val="000000"/>
    <a:srgbClr val="FFF271"/>
    <a:srgbClr val="00323A"/>
    <a:srgbClr val="A7D9E0"/>
    <a:srgbClr val="B7DFE5"/>
    <a:srgbClr val="569FAE"/>
    <a:srgbClr val="009FAD"/>
    <a:srgbClr val="5A7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6" autoAdjust="0"/>
    <p:restoredTop sz="94660"/>
  </p:normalViewPr>
  <p:slideViewPr>
    <p:cSldViewPr snapToGrid="0">
      <p:cViewPr varScale="1">
        <p:scale>
          <a:sx n="78" d="100"/>
          <a:sy n="78" d="100"/>
        </p:scale>
        <p:origin x="1301" y="6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Schoeps M.Sc." userId="fc76e80d-2728-4fab-a14b-2263669ffa5b" providerId="ADAL" clId="{216858FF-51B2-4574-9DE2-2DBECEBDCF45}"/>
    <pc:docChg chg="undo custSel modSld">
      <pc:chgData name="Melissa Schoeps M.Sc." userId="fc76e80d-2728-4fab-a14b-2263669ffa5b" providerId="ADAL" clId="{216858FF-51B2-4574-9DE2-2DBECEBDCF45}" dt="2025-06-03T08:21:52.514" v="10" actId="20577"/>
      <pc:docMkLst>
        <pc:docMk/>
      </pc:docMkLst>
      <pc:sldChg chg="modSp mod">
        <pc:chgData name="Melissa Schoeps M.Sc." userId="fc76e80d-2728-4fab-a14b-2263669ffa5b" providerId="ADAL" clId="{216858FF-51B2-4574-9DE2-2DBECEBDCF45}" dt="2025-06-03T08:21:52.514" v="10" actId="20577"/>
        <pc:sldMkLst>
          <pc:docMk/>
          <pc:sldMk cId="3672270879" sldId="2508"/>
        </pc:sldMkLst>
        <pc:spChg chg="mod">
          <ac:chgData name="Melissa Schoeps M.Sc." userId="fc76e80d-2728-4fab-a14b-2263669ffa5b" providerId="ADAL" clId="{216858FF-51B2-4574-9DE2-2DBECEBDCF45}" dt="2025-06-03T08:21:52.514" v="10" actId="20577"/>
          <ac:spMkLst>
            <pc:docMk/>
            <pc:sldMk cId="3672270879" sldId="2508"/>
            <ac:spMk id="6" creationId="{1CB3CB3A-C249-EE05-516A-4EB2DEBF9A1B}"/>
          </ac:spMkLst>
        </pc:spChg>
        <pc:picChg chg="mod">
          <ac:chgData name="Melissa Schoeps M.Sc." userId="fc76e80d-2728-4fab-a14b-2263669ffa5b" providerId="ADAL" clId="{216858FF-51B2-4574-9DE2-2DBECEBDCF45}" dt="2025-06-03T08:21:49.254" v="1" actId="1076"/>
          <ac:picMkLst>
            <pc:docMk/>
            <pc:sldMk cId="3672270879" sldId="2508"/>
            <ac:picMk id="8" creationId="{0D27BFDF-2E83-4D4E-B27C-F53CDB9338C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ristina.justenhove\Documents\Qualit&#228;tskonferenz\landesweite%20QK%202025\Auswertung\EPI-Zahlen\2025-04-25_Gyn_Vorlage_Dashboard_Date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Tabelle1!$B$1</c:f>
              <c:strCache>
                <c:ptCount val="1"/>
                <c:pt idx="0">
                  <c:v>Verkauf</c:v>
                </c:pt>
              </c:strCache>
            </c:strRef>
          </c:tx>
          <c:spPr>
            <a:ln>
              <a:noFill/>
            </a:ln>
          </c:spPr>
          <c:dPt>
            <c:idx val="0"/>
            <c:bubble3D val="0"/>
            <c:spPr>
              <a:solidFill>
                <a:srgbClr val="798694"/>
              </a:solidFill>
              <a:ln w="19050">
                <a:noFill/>
              </a:ln>
              <a:effectLst/>
            </c:spPr>
            <c:extLst>
              <c:ext xmlns:c16="http://schemas.microsoft.com/office/drawing/2014/chart" uri="{C3380CC4-5D6E-409C-BE32-E72D297353CC}">
                <c16:uniqueId val="{00000001-A737-D44D-833A-9C754C7326D7}"/>
              </c:ext>
            </c:extLst>
          </c:dPt>
          <c:dPt>
            <c:idx val="1"/>
            <c:bubble3D val="0"/>
            <c:spPr>
              <a:solidFill>
                <a:srgbClr val="4D5E70"/>
              </a:solidFill>
              <a:ln w="19050">
                <a:noFill/>
              </a:ln>
              <a:effectLst/>
            </c:spPr>
            <c:extLst>
              <c:ext xmlns:c16="http://schemas.microsoft.com/office/drawing/2014/chart" uri="{C3380CC4-5D6E-409C-BE32-E72D297353CC}">
                <c16:uniqueId val="{00000003-A737-D44D-833A-9C754C7326D7}"/>
              </c:ext>
            </c:extLst>
          </c:dPt>
          <c:dPt>
            <c:idx val="2"/>
            <c:bubble3D val="0"/>
            <c:spPr>
              <a:solidFill>
                <a:srgbClr val="20364C"/>
              </a:solidFill>
              <a:ln w="19050">
                <a:noFill/>
              </a:ln>
              <a:effectLst/>
            </c:spPr>
            <c:extLst>
              <c:ext xmlns:c16="http://schemas.microsoft.com/office/drawing/2014/chart" uri="{C3380CC4-5D6E-409C-BE32-E72D297353CC}">
                <c16:uniqueId val="{00000005-A737-D44D-833A-9C754C7326D7}"/>
              </c:ext>
            </c:extLst>
          </c:dPt>
          <c:dPt>
            <c:idx val="3"/>
            <c:bubble3D val="0"/>
            <c:spPr>
              <a:solidFill>
                <a:srgbClr val="008090"/>
              </a:solidFill>
              <a:ln w="19050">
                <a:noFill/>
              </a:ln>
              <a:effectLst/>
            </c:spPr>
            <c:extLst>
              <c:ext xmlns:c16="http://schemas.microsoft.com/office/drawing/2014/chart" uri="{C3380CC4-5D6E-409C-BE32-E72D297353CC}">
                <c16:uniqueId val="{00000007-A737-D44D-833A-9C754C7326D7}"/>
              </c:ext>
            </c:extLst>
          </c:dPt>
          <c:dPt>
            <c:idx val="4"/>
            <c:bubble3D val="0"/>
            <c:spPr>
              <a:solidFill>
                <a:srgbClr val="66B3BC"/>
              </a:solidFill>
              <a:ln w="19050">
                <a:noFill/>
              </a:ln>
              <a:effectLst/>
            </c:spPr>
            <c:extLst>
              <c:ext xmlns:c16="http://schemas.microsoft.com/office/drawing/2014/chart" uri="{C3380CC4-5D6E-409C-BE32-E72D297353CC}">
                <c16:uniqueId val="{00000009-A737-D44D-833A-9C754C7326D7}"/>
              </c:ext>
            </c:extLst>
          </c:dPt>
          <c:dPt>
            <c:idx val="5"/>
            <c:bubble3D val="0"/>
            <c:spPr>
              <a:solidFill>
                <a:schemeClr val="accent1">
                  <a:tint val="50000"/>
                </a:schemeClr>
              </a:solidFill>
              <a:ln w="19050">
                <a:noFill/>
              </a:ln>
              <a:effectLst/>
            </c:spPr>
            <c:extLst>
              <c:ext xmlns:c16="http://schemas.microsoft.com/office/drawing/2014/chart" uri="{C3380CC4-5D6E-409C-BE32-E72D297353CC}">
                <c16:uniqueId val="{0000000B-A737-D44D-833A-9C754C7326D7}"/>
              </c:ext>
            </c:extLst>
          </c:dPt>
          <c:dLbls>
            <c:delete val="1"/>
          </c:dLbls>
          <c:cat>
            <c:strRef>
              <c:f>Tabelle1!$A$2:$A$7</c:f>
              <c:strCache>
                <c:ptCount val="5"/>
                <c:pt idx="0">
                  <c:v>1. Quartal</c:v>
                </c:pt>
                <c:pt idx="1">
                  <c:v>2. Quartal</c:v>
                </c:pt>
                <c:pt idx="2">
                  <c:v>3. Quartal</c:v>
                </c:pt>
                <c:pt idx="3">
                  <c:v>4. Quartal</c:v>
                </c:pt>
                <c:pt idx="4">
                  <c:v>5. </c:v>
                </c:pt>
              </c:strCache>
            </c:strRef>
          </c:cat>
          <c:val>
            <c:numRef>
              <c:f>Tabelle1!$B$2:$B$7</c:f>
              <c:numCache>
                <c:formatCode>General</c:formatCode>
                <c:ptCount val="6"/>
                <c:pt idx="0">
                  <c:v>20</c:v>
                </c:pt>
                <c:pt idx="1">
                  <c:v>20</c:v>
                </c:pt>
                <c:pt idx="2">
                  <c:v>20</c:v>
                </c:pt>
                <c:pt idx="3">
                  <c:v>20</c:v>
                </c:pt>
                <c:pt idx="4">
                  <c:v>20</c:v>
                </c:pt>
              </c:numCache>
            </c:numRef>
          </c:val>
          <c:extLst>
            <c:ext xmlns:c16="http://schemas.microsoft.com/office/drawing/2014/chart" uri="{C3380CC4-5D6E-409C-BE32-E72D297353CC}">
              <c16:uniqueId val="{0000000C-A737-D44D-833A-9C754C7326D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ICD_Jahre!$B$58</c:f>
              <c:strCache>
                <c:ptCount val="1"/>
                <c:pt idx="0">
                  <c:v>C51</c:v>
                </c:pt>
              </c:strCache>
            </c:strRef>
          </c:tx>
          <c:spPr>
            <a:ln w="28575" cap="rnd">
              <a:solidFill>
                <a:srgbClr val="33CCCC"/>
              </a:solidFill>
              <a:round/>
            </a:ln>
            <a:effectLst/>
          </c:spPr>
          <c:marker>
            <c:symbol val="circle"/>
            <c:size val="5"/>
            <c:spPr>
              <a:solidFill>
                <a:srgbClr val="33CCCC"/>
              </a:solidFill>
              <a:ln w="9525">
                <a:solidFill>
                  <a:srgbClr val="33CCCC"/>
                </a:solidFill>
              </a:ln>
              <a:effectLst/>
            </c:spPr>
          </c:marker>
          <c:cat>
            <c:numRef>
              <c:f>ICD_Jahre!$A$59:$A$68</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ICD_Jahre!$B$59:$B$68</c:f>
              <c:numCache>
                <c:formatCode>General</c:formatCode>
                <c:ptCount val="10"/>
                <c:pt idx="0">
                  <c:v>5</c:v>
                </c:pt>
                <c:pt idx="1">
                  <c:v>4.7</c:v>
                </c:pt>
                <c:pt idx="2">
                  <c:v>4.8</c:v>
                </c:pt>
                <c:pt idx="3">
                  <c:v>5.7</c:v>
                </c:pt>
                <c:pt idx="4">
                  <c:v>4.8</c:v>
                </c:pt>
                <c:pt idx="5">
                  <c:v>4.5</c:v>
                </c:pt>
                <c:pt idx="6">
                  <c:v>4</c:v>
                </c:pt>
                <c:pt idx="7">
                  <c:v>4.4000000000000004</c:v>
                </c:pt>
                <c:pt idx="8">
                  <c:v>4.5999999999999996</c:v>
                </c:pt>
                <c:pt idx="9">
                  <c:v>4.2</c:v>
                </c:pt>
              </c:numCache>
            </c:numRef>
          </c:val>
          <c:smooth val="0"/>
          <c:extLst>
            <c:ext xmlns:c16="http://schemas.microsoft.com/office/drawing/2014/chart" uri="{C3380CC4-5D6E-409C-BE32-E72D297353CC}">
              <c16:uniqueId val="{00000000-5B6F-46B4-BB6B-DE09A7C44AD3}"/>
            </c:ext>
          </c:extLst>
        </c:ser>
        <c:ser>
          <c:idx val="1"/>
          <c:order val="1"/>
          <c:tx>
            <c:strRef>
              <c:f>ICD_Jahre!$C$58</c:f>
              <c:strCache>
                <c:ptCount val="1"/>
                <c:pt idx="0">
                  <c:v>C52</c:v>
                </c:pt>
              </c:strCache>
            </c:strRef>
          </c:tx>
          <c:spPr>
            <a:ln w="28575" cap="rnd">
              <a:solidFill>
                <a:srgbClr val="FF9999"/>
              </a:solidFill>
              <a:round/>
            </a:ln>
            <a:effectLst/>
          </c:spPr>
          <c:marker>
            <c:symbol val="circle"/>
            <c:size val="5"/>
            <c:spPr>
              <a:solidFill>
                <a:srgbClr val="FF9999"/>
              </a:solidFill>
              <a:ln w="9525">
                <a:solidFill>
                  <a:srgbClr val="FF9999"/>
                </a:solidFill>
              </a:ln>
              <a:effectLst/>
            </c:spPr>
          </c:marker>
          <c:cat>
            <c:numRef>
              <c:f>ICD_Jahre!$A$59:$A$68</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ICD_Jahre!$C$59:$C$68</c:f>
              <c:numCache>
                <c:formatCode>General</c:formatCode>
                <c:ptCount val="10"/>
                <c:pt idx="0">
                  <c:v>0.7</c:v>
                </c:pt>
                <c:pt idx="1">
                  <c:v>0.7</c:v>
                </c:pt>
                <c:pt idx="2">
                  <c:v>0.6</c:v>
                </c:pt>
                <c:pt idx="3">
                  <c:v>0.5</c:v>
                </c:pt>
                <c:pt idx="4">
                  <c:v>0.6</c:v>
                </c:pt>
                <c:pt idx="5">
                  <c:v>0.5</c:v>
                </c:pt>
                <c:pt idx="6">
                  <c:v>0.7</c:v>
                </c:pt>
                <c:pt idx="7">
                  <c:v>0.6</c:v>
                </c:pt>
                <c:pt idx="8">
                  <c:v>0.4</c:v>
                </c:pt>
                <c:pt idx="9">
                  <c:v>0.6</c:v>
                </c:pt>
              </c:numCache>
            </c:numRef>
          </c:val>
          <c:smooth val="0"/>
          <c:extLst>
            <c:ext xmlns:c16="http://schemas.microsoft.com/office/drawing/2014/chart" uri="{C3380CC4-5D6E-409C-BE32-E72D297353CC}">
              <c16:uniqueId val="{00000001-5B6F-46B4-BB6B-DE09A7C44AD3}"/>
            </c:ext>
          </c:extLst>
        </c:ser>
        <c:ser>
          <c:idx val="2"/>
          <c:order val="2"/>
          <c:tx>
            <c:strRef>
              <c:f>ICD_Jahre!$D$58</c:f>
              <c:strCache>
                <c:ptCount val="1"/>
                <c:pt idx="0">
                  <c:v>C53</c:v>
                </c:pt>
              </c:strCache>
            </c:strRef>
          </c:tx>
          <c:spPr>
            <a:ln w="28575" cap="rnd">
              <a:solidFill>
                <a:srgbClr val="FF5050"/>
              </a:solidFill>
              <a:round/>
            </a:ln>
            <a:effectLst/>
          </c:spPr>
          <c:marker>
            <c:symbol val="circle"/>
            <c:size val="5"/>
            <c:spPr>
              <a:solidFill>
                <a:srgbClr val="FF0000"/>
              </a:solidFill>
              <a:ln w="9525">
                <a:solidFill>
                  <a:srgbClr val="FF5050"/>
                </a:solidFill>
              </a:ln>
              <a:effectLst/>
            </c:spPr>
          </c:marker>
          <c:dPt>
            <c:idx val="3"/>
            <c:marker>
              <c:symbol val="circle"/>
              <c:size val="5"/>
              <c:spPr>
                <a:solidFill>
                  <a:srgbClr val="FF0000"/>
                </a:solidFill>
                <a:ln w="9525">
                  <a:solidFill>
                    <a:srgbClr val="FF0000"/>
                  </a:solidFill>
                </a:ln>
                <a:effectLst/>
              </c:spPr>
            </c:marker>
            <c:bubble3D val="0"/>
            <c:spPr>
              <a:ln w="28575" cap="rnd">
                <a:solidFill>
                  <a:srgbClr val="FF0000"/>
                </a:solidFill>
                <a:round/>
              </a:ln>
              <a:effectLst/>
            </c:spPr>
            <c:extLst>
              <c:ext xmlns:c16="http://schemas.microsoft.com/office/drawing/2014/chart" uri="{C3380CC4-5D6E-409C-BE32-E72D297353CC}">
                <c16:uniqueId val="{00000003-5B6F-46B4-BB6B-DE09A7C44AD3}"/>
              </c:ext>
            </c:extLst>
          </c:dPt>
          <c:cat>
            <c:numRef>
              <c:f>ICD_Jahre!$A$59:$A$68</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ICD_Jahre!$D$59:$D$68</c:f>
              <c:numCache>
                <c:formatCode>General</c:formatCode>
                <c:ptCount val="10"/>
                <c:pt idx="0">
                  <c:v>11.2</c:v>
                </c:pt>
                <c:pt idx="1">
                  <c:v>10.3</c:v>
                </c:pt>
                <c:pt idx="2">
                  <c:v>8.9</c:v>
                </c:pt>
                <c:pt idx="3">
                  <c:v>11.2</c:v>
                </c:pt>
                <c:pt idx="4">
                  <c:v>10.9</c:v>
                </c:pt>
                <c:pt idx="5">
                  <c:v>9.3000000000000007</c:v>
                </c:pt>
                <c:pt idx="6">
                  <c:v>9.6</c:v>
                </c:pt>
                <c:pt idx="7">
                  <c:v>10.5</c:v>
                </c:pt>
                <c:pt idx="8">
                  <c:v>10</c:v>
                </c:pt>
                <c:pt idx="9">
                  <c:v>8.6</c:v>
                </c:pt>
              </c:numCache>
            </c:numRef>
          </c:val>
          <c:smooth val="0"/>
          <c:extLst>
            <c:ext xmlns:c16="http://schemas.microsoft.com/office/drawing/2014/chart" uri="{C3380CC4-5D6E-409C-BE32-E72D297353CC}">
              <c16:uniqueId val="{00000004-5B6F-46B4-BB6B-DE09A7C44AD3}"/>
            </c:ext>
          </c:extLst>
        </c:ser>
        <c:ser>
          <c:idx val="3"/>
          <c:order val="3"/>
          <c:tx>
            <c:strRef>
              <c:f>ICD_Jahre!$E$58</c:f>
              <c:strCache>
                <c:ptCount val="1"/>
                <c:pt idx="0">
                  <c:v>C54-C55</c:v>
                </c:pt>
              </c:strCache>
            </c:strRef>
          </c:tx>
          <c:spPr>
            <a:ln w="28575" cap="rnd">
              <a:solidFill>
                <a:srgbClr val="A50021"/>
              </a:solidFill>
              <a:round/>
            </a:ln>
            <a:effectLst/>
          </c:spPr>
          <c:marker>
            <c:symbol val="circle"/>
            <c:size val="5"/>
            <c:spPr>
              <a:solidFill>
                <a:srgbClr val="A50021"/>
              </a:solidFill>
              <a:ln w="9525">
                <a:solidFill>
                  <a:srgbClr val="A50021"/>
                </a:solidFill>
              </a:ln>
              <a:effectLst/>
            </c:spPr>
          </c:marker>
          <c:cat>
            <c:numRef>
              <c:f>ICD_Jahre!$A$59:$A$68</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ICD_Jahre!$E$59:$E$68</c:f>
              <c:numCache>
                <c:formatCode>General</c:formatCode>
                <c:ptCount val="10"/>
                <c:pt idx="0">
                  <c:v>17</c:v>
                </c:pt>
                <c:pt idx="1">
                  <c:v>17</c:v>
                </c:pt>
                <c:pt idx="2">
                  <c:v>18.100000000000001</c:v>
                </c:pt>
                <c:pt idx="3">
                  <c:v>17.100000000000001</c:v>
                </c:pt>
                <c:pt idx="4">
                  <c:v>16</c:v>
                </c:pt>
                <c:pt idx="5">
                  <c:v>17.3</c:v>
                </c:pt>
                <c:pt idx="6">
                  <c:v>15.9</c:v>
                </c:pt>
                <c:pt idx="7">
                  <c:v>17</c:v>
                </c:pt>
                <c:pt idx="8">
                  <c:v>15.5</c:v>
                </c:pt>
                <c:pt idx="9">
                  <c:v>15.8</c:v>
                </c:pt>
              </c:numCache>
            </c:numRef>
          </c:val>
          <c:smooth val="0"/>
          <c:extLst>
            <c:ext xmlns:c16="http://schemas.microsoft.com/office/drawing/2014/chart" uri="{C3380CC4-5D6E-409C-BE32-E72D297353CC}">
              <c16:uniqueId val="{00000005-5B6F-46B4-BB6B-DE09A7C44AD3}"/>
            </c:ext>
          </c:extLst>
        </c:ser>
        <c:ser>
          <c:idx val="4"/>
          <c:order val="4"/>
          <c:tx>
            <c:strRef>
              <c:f>ICD_Jahre!$F$58</c:f>
              <c:strCache>
                <c:ptCount val="1"/>
                <c:pt idx="0">
                  <c:v>C56</c:v>
                </c:pt>
              </c:strCache>
            </c:strRef>
          </c:tx>
          <c:spPr>
            <a:ln w="28575" cap="rnd">
              <a:solidFill>
                <a:srgbClr val="006666"/>
              </a:solidFill>
              <a:round/>
            </a:ln>
            <a:effectLst/>
          </c:spPr>
          <c:marker>
            <c:symbol val="circle"/>
            <c:size val="5"/>
            <c:spPr>
              <a:solidFill>
                <a:srgbClr val="006666"/>
              </a:solidFill>
              <a:ln w="9525">
                <a:solidFill>
                  <a:srgbClr val="006666"/>
                </a:solidFill>
              </a:ln>
              <a:effectLst/>
            </c:spPr>
          </c:marker>
          <c:cat>
            <c:numRef>
              <c:f>ICD_Jahre!$A$59:$A$68</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ICD_Jahre!$F$59:$F$68</c:f>
              <c:numCache>
                <c:formatCode>General</c:formatCode>
                <c:ptCount val="10"/>
                <c:pt idx="0">
                  <c:v>11.5</c:v>
                </c:pt>
                <c:pt idx="1">
                  <c:v>11.4</c:v>
                </c:pt>
                <c:pt idx="2">
                  <c:v>10.4</c:v>
                </c:pt>
                <c:pt idx="3">
                  <c:v>11.4</c:v>
                </c:pt>
                <c:pt idx="4">
                  <c:v>11.9</c:v>
                </c:pt>
                <c:pt idx="5">
                  <c:v>12</c:v>
                </c:pt>
                <c:pt idx="6">
                  <c:v>11.8</c:v>
                </c:pt>
                <c:pt idx="7">
                  <c:v>12</c:v>
                </c:pt>
                <c:pt idx="8">
                  <c:v>10.4</c:v>
                </c:pt>
                <c:pt idx="9">
                  <c:v>9.5</c:v>
                </c:pt>
              </c:numCache>
            </c:numRef>
          </c:val>
          <c:smooth val="0"/>
          <c:extLst>
            <c:ext xmlns:c16="http://schemas.microsoft.com/office/drawing/2014/chart" uri="{C3380CC4-5D6E-409C-BE32-E72D297353CC}">
              <c16:uniqueId val="{00000006-5B6F-46B4-BB6B-DE09A7C44AD3}"/>
            </c:ext>
          </c:extLst>
        </c:ser>
        <c:dLbls>
          <c:showLegendKey val="0"/>
          <c:showVal val="0"/>
          <c:showCatName val="0"/>
          <c:showSerName val="0"/>
          <c:showPercent val="0"/>
          <c:showBubbleSize val="0"/>
        </c:dLbls>
        <c:marker val="1"/>
        <c:smooth val="0"/>
        <c:axId val="813913200"/>
        <c:axId val="813915000"/>
      </c:lineChart>
      <c:catAx>
        <c:axId val="81391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813915000"/>
        <c:crosses val="autoZero"/>
        <c:auto val="1"/>
        <c:lblAlgn val="ctr"/>
        <c:lblOffset val="100"/>
        <c:noMultiLvlLbl val="0"/>
      </c:catAx>
      <c:valAx>
        <c:axId val="813915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81391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F8D2F-AD11-5E4E-9305-58FF77063D64}" type="datetimeFigureOut">
              <a:rPr lang="de-DE" smtClean="0"/>
              <a:t>03.06.2025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CE46D-2DCF-E04D-B1FD-7C362497F059}" type="slidenum">
              <a:rPr lang="de-DE" smtClean="0"/>
              <a:t>‹Nr.›</a:t>
            </a:fld>
            <a:endParaRPr lang="de-DE"/>
          </a:p>
        </p:txBody>
      </p:sp>
    </p:spTree>
    <p:extLst>
      <p:ext uri="{BB962C8B-B14F-4D97-AF65-F5344CB8AC3E}">
        <p14:creationId xmlns:p14="http://schemas.microsoft.com/office/powerpoint/2010/main" val="13007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D3DA-8C97-DA1C-19AA-2DCF6A2300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F25DE3-B21B-646F-3A40-8B6EF7D70E9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52DC72-72DE-FAA6-342A-4161A978CA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10DA653-EA6A-1001-3702-98146674B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496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4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655C4-DE54-F3DE-AC8C-43E1322748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7A58A1-FB71-C66C-A164-2BEB1B3A9C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07766B-98EB-0B19-22C8-BA41A87D7BB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256D948-C632-D4A8-8089-162D1274E8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77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b="0" i="0">
                <a:solidFill>
                  <a:srgbClr val="333333"/>
                </a:solidFill>
                <a:effectLst/>
                <a:highlight>
                  <a:srgbClr val="FFFFFF"/>
                </a:highlight>
                <a:latin typeface="Helvetica Neue"/>
              </a:rPr>
              <a:t>Der </a:t>
            </a:r>
            <a:r>
              <a:rPr lang="de-DE" b="1" i="0">
                <a:solidFill>
                  <a:srgbClr val="333333"/>
                </a:solidFill>
                <a:effectLst/>
                <a:highlight>
                  <a:srgbClr val="0000FF"/>
                </a:highlight>
                <a:latin typeface="Helvetica Neue"/>
              </a:rPr>
              <a:t>Onkologische Versorgungsatlas </a:t>
            </a:r>
            <a:r>
              <a:rPr lang="de-DE" b="0" i="0">
                <a:solidFill>
                  <a:srgbClr val="333333"/>
                </a:solidFill>
                <a:effectLst/>
                <a:highlight>
                  <a:srgbClr val="FFFFFF"/>
                </a:highlight>
                <a:latin typeface="Helvetica Neue"/>
              </a:rPr>
              <a:t>beschreibt das sektorenübergreifende onkologische Versorgungsnetzwerk in Rheinland-Pfalz. Auf Basis der Real-World-Daten des Krebsregisters RLP werden anhand von </a:t>
            </a:r>
            <a:r>
              <a:rPr lang="de-DE" b="1" i="0">
                <a:solidFill>
                  <a:srgbClr val="333333"/>
                </a:solidFill>
                <a:effectLst/>
                <a:highlight>
                  <a:srgbClr val="FFFFFF"/>
                </a:highlight>
                <a:latin typeface="Helvetica Neue"/>
              </a:rPr>
              <a:t>umfangreichen Analysen die onkologische Versorgungsrealität</a:t>
            </a:r>
            <a:r>
              <a:rPr lang="de-DE" b="0" i="0">
                <a:solidFill>
                  <a:srgbClr val="333333"/>
                </a:solidFill>
                <a:effectLst/>
                <a:highlight>
                  <a:srgbClr val="FFFFFF"/>
                </a:highlight>
                <a:latin typeface="Helvetica Neue"/>
              </a:rPr>
              <a:t> abgebildet und regionale Unterschiede erkannt. Der Onkologische Versorgungsatlas umfasst unter anderem:</a:t>
            </a:r>
          </a:p>
          <a:p>
            <a:pPr algn="just"/>
            <a:endParaRPr lang="de-DE" b="0" i="0">
              <a:solidFill>
                <a:srgbClr val="333333"/>
              </a:solidFill>
              <a:effectLst/>
              <a:highlight>
                <a:srgbClr val="FFFFFF"/>
              </a:highlight>
              <a:latin typeface="Helvetica Neue"/>
            </a:endParaRPr>
          </a:p>
          <a:p>
            <a:pPr algn="just">
              <a:buFont typeface="Arial" panose="020B0604020202020204" pitchFamily="34" charset="0"/>
              <a:buChar char="•"/>
            </a:pPr>
            <a:r>
              <a:rPr lang="de-DE" b="0" i="0">
                <a:solidFill>
                  <a:srgbClr val="333333"/>
                </a:solidFill>
                <a:effectLst/>
                <a:highlight>
                  <a:srgbClr val="FFFFFF"/>
                </a:highlight>
                <a:latin typeface="Helvetica Neue"/>
              </a:rPr>
              <a:t>Auswertungen zum </a:t>
            </a:r>
            <a:r>
              <a:rPr lang="de-DE" b="1" i="0">
                <a:solidFill>
                  <a:srgbClr val="333333"/>
                </a:solidFill>
                <a:effectLst/>
                <a:highlight>
                  <a:srgbClr val="FFFFFF"/>
                </a:highlight>
                <a:latin typeface="Helvetica Neue"/>
              </a:rPr>
              <a:t>Krankheitsgeschehen </a:t>
            </a:r>
            <a:r>
              <a:rPr lang="de-DE" b="0" i="0">
                <a:solidFill>
                  <a:srgbClr val="333333"/>
                </a:solidFill>
                <a:effectLst/>
                <a:highlight>
                  <a:srgbClr val="FFFFFF"/>
                </a:highlight>
                <a:latin typeface="Helvetica Neue"/>
              </a:rPr>
              <a:t>in Rheinland-Pfalz</a:t>
            </a:r>
          </a:p>
          <a:p>
            <a:pPr algn="just">
              <a:buFont typeface="Arial" panose="020B0604020202020204" pitchFamily="34" charset="0"/>
              <a:buChar char="•"/>
            </a:pPr>
            <a:r>
              <a:rPr lang="de-DE" b="0" i="0">
                <a:solidFill>
                  <a:srgbClr val="333333"/>
                </a:solidFill>
                <a:effectLst/>
                <a:highlight>
                  <a:srgbClr val="FFFFFF"/>
                </a:highlight>
                <a:latin typeface="Helvetica Neue"/>
              </a:rPr>
              <a:t>Auswertungen zu ambulanten und stationären onkologischen </a:t>
            </a:r>
            <a:r>
              <a:rPr lang="de-DE" b="1" i="0">
                <a:solidFill>
                  <a:srgbClr val="333333"/>
                </a:solidFill>
                <a:effectLst/>
                <a:highlight>
                  <a:srgbClr val="FFFFFF"/>
                </a:highlight>
                <a:latin typeface="Helvetica Neue"/>
              </a:rPr>
              <a:t>Versorgungsstrukturen </a:t>
            </a:r>
            <a:r>
              <a:rPr lang="de-DE" b="0" i="0">
                <a:solidFill>
                  <a:srgbClr val="333333"/>
                </a:solidFill>
                <a:effectLst/>
                <a:highlight>
                  <a:srgbClr val="FFFFFF"/>
                </a:highlight>
                <a:latin typeface="Helvetica Neue"/>
              </a:rPr>
              <a:t>in Rheinland-Pfalz und deren Inanspruchnahme mit besonderem Fokus auf DKG-zertifizierte Zentren</a:t>
            </a:r>
          </a:p>
          <a:p>
            <a:pPr algn="just">
              <a:buFont typeface="Arial" panose="020B0604020202020204" pitchFamily="34" charset="0"/>
              <a:buChar char="•"/>
            </a:pPr>
            <a:r>
              <a:rPr lang="de-DE" b="0" i="0">
                <a:solidFill>
                  <a:srgbClr val="333333"/>
                </a:solidFill>
                <a:effectLst/>
                <a:highlight>
                  <a:srgbClr val="FFFFFF"/>
                </a:highlight>
                <a:latin typeface="Helvetica Neue"/>
              </a:rPr>
              <a:t>Weitere </a:t>
            </a:r>
            <a:r>
              <a:rPr lang="de-DE" b="1" i="0">
                <a:solidFill>
                  <a:srgbClr val="333333"/>
                </a:solidFill>
                <a:effectLst/>
                <a:highlight>
                  <a:srgbClr val="FFFFFF"/>
                </a:highlight>
                <a:latin typeface="Helvetica Neue"/>
              </a:rPr>
              <a:t>Angebote für Betroffene </a:t>
            </a:r>
            <a:r>
              <a:rPr lang="de-DE" b="0" i="0">
                <a:solidFill>
                  <a:srgbClr val="333333"/>
                </a:solidFill>
                <a:effectLst/>
                <a:highlight>
                  <a:srgbClr val="FFFFFF"/>
                </a:highlight>
                <a:latin typeface="Helvetica Neue"/>
              </a:rPr>
              <a:t>und deren Angehörige</a:t>
            </a:r>
          </a:p>
          <a:p>
            <a:pPr algn="just">
              <a:buFont typeface="Arial" panose="020B0604020202020204" pitchFamily="34" charset="0"/>
              <a:buChar char="•"/>
            </a:pPr>
            <a:r>
              <a:rPr lang="de-DE" b="0" i="0">
                <a:solidFill>
                  <a:srgbClr val="333333"/>
                </a:solidFill>
                <a:effectLst/>
                <a:highlight>
                  <a:srgbClr val="FFFFFF"/>
                </a:highlight>
                <a:latin typeface="Helvetica Neue"/>
              </a:rPr>
              <a:t>Genauere Betrachtung der </a:t>
            </a:r>
            <a:r>
              <a:rPr lang="de-DE" b="1" i="0">
                <a:solidFill>
                  <a:srgbClr val="333333"/>
                </a:solidFill>
                <a:effectLst/>
                <a:highlight>
                  <a:srgbClr val="FFFFFF"/>
                </a:highlight>
                <a:latin typeface="Helvetica Neue"/>
              </a:rPr>
              <a:t>Versorgungsnetzwerke </a:t>
            </a:r>
            <a:r>
              <a:rPr lang="de-DE" b="0" i="0">
                <a:solidFill>
                  <a:srgbClr val="333333"/>
                </a:solidFill>
                <a:effectLst/>
                <a:highlight>
                  <a:srgbClr val="FFFFFF"/>
                </a:highlight>
                <a:latin typeface="Helvetica Neue"/>
              </a:rPr>
              <a:t>der häufigsten Entitäten: Darm, Brust, Prostata, Lunge &amp; Harnblase</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63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0FA64-6769-7732-670D-065119387D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EE8C3D-8FB7-695D-55BF-6E66C266031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56AF26-912E-BF67-C013-B6525CDC691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BDC8CF7-2CA8-A9A8-17F4-750551600F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340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0D7F-AA90-FF1E-A9C2-973EBF0856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FB5588-C530-A8FC-1905-5540299777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DE101C-5826-9959-A924-E23C9A3A4E1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1EA6FA3E-812D-7AFF-9A43-C3DD378AFF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849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B15A-0BFF-D01D-CE9D-26F09B8F3A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271FE0-3BF4-14FB-4B0F-BC025B13B9C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87372E-E074-2F34-7132-71D2D52CF2A4}"/>
              </a:ext>
            </a:extLst>
          </p:cNvPr>
          <p:cNvSpPr>
            <a:spLocks noGrp="1"/>
          </p:cNvSpPr>
          <p:nvPr>
            <p:ph type="body" idx="1"/>
          </p:nvPr>
        </p:nvSpPr>
        <p:spPr/>
        <p:txBody>
          <a:bodyPr/>
          <a:lstStyle/>
          <a:p>
            <a:r>
              <a:rPr lang="de-DE" b="1"/>
              <a:t>Datenbereitstellung zur Forschung durch Dritte</a:t>
            </a:r>
          </a:p>
          <a:p>
            <a:pPr marL="171450" indent="-171450">
              <a:buFont typeface="Arial" panose="020B0604020202020204" pitchFamily="34" charset="0"/>
              <a:buChar char="•"/>
            </a:pPr>
            <a:r>
              <a:rPr lang="de-DE" b="0"/>
              <a:t>Vorklärung/ Antragstellung</a:t>
            </a:r>
          </a:p>
          <a:p>
            <a:pPr marL="171450" indent="-171450">
              <a:buFont typeface="Arial" panose="020B0604020202020204" pitchFamily="34" charset="0"/>
              <a:buChar char="•"/>
            </a:pPr>
            <a:r>
              <a:rPr lang="de-DE"/>
              <a:t>Datenbereitstellung</a:t>
            </a:r>
          </a:p>
          <a:p>
            <a:pPr marL="171450" indent="-171450">
              <a:buFont typeface="Arial" panose="020B0604020202020204" pitchFamily="34" charset="0"/>
              <a:buChar char="•"/>
            </a:pPr>
            <a:r>
              <a:rPr lang="de-DE" b="1"/>
              <a:t>Übermittelte Datensätze</a:t>
            </a:r>
          </a:p>
          <a:p>
            <a:pPr marL="171450" indent="-171450">
              <a:buFont typeface="Arial" panose="020B0604020202020204" pitchFamily="34" charset="0"/>
              <a:buChar char="•"/>
            </a:pPr>
            <a:r>
              <a:rPr lang="de-DE" b="0"/>
              <a:t>Outcome/ Publikationen</a:t>
            </a:r>
          </a:p>
          <a:p>
            <a:endParaRPr lang="de-DE"/>
          </a:p>
        </p:txBody>
      </p:sp>
    </p:spTree>
    <p:extLst>
      <p:ext uri="{BB962C8B-B14F-4D97-AF65-F5344CB8AC3E}">
        <p14:creationId xmlns:p14="http://schemas.microsoft.com/office/powerpoint/2010/main" val="3976103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B3B-09F2-F5CC-F08E-2A50E2075F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DC8E1B-E6FD-37A5-B364-C8E1E4AB39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C5D4CEA-29C5-9468-168D-5999CC1D730D}"/>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0513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75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Nochmal als kurze Hintergrundinformation: </a:t>
            </a:r>
          </a:p>
          <a:p>
            <a:endParaRPr lang="de-DE"/>
          </a:p>
          <a:p>
            <a:r>
              <a:rPr lang="de-DE"/>
              <a:t>Das IDG hat 2 Gesellschafter – das Land RLP und die Universitätsmedizin Mainz.</a:t>
            </a:r>
          </a:p>
          <a:p>
            <a:endParaRPr lang="de-DE"/>
          </a:p>
          <a:p>
            <a:r>
              <a:rPr lang="de-DE"/>
              <a:t>Wir haben einen Aufsichtsrat mit aktuell 11 Mitgliedern und einen Expertenbeirat mit ca. 15 Mitgliedern. Der Expertenbeirat wird aktuell neu aufgestellt und erweitert, damit er das IDG in der Gesamtheit seiner Aufgaben beraten kann. Bisher war der EB nur für das Krebsregister zuständig.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03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Wir bekommen die Daten von unseren Meldern und geben diese auch wieder an unsere Melder zurück. Die Datenlieferung ist keine </a:t>
            </a:r>
            <a:r>
              <a:rPr lang="de-DE" err="1"/>
              <a:t>Einbahnstrasse</a:t>
            </a:r>
            <a:r>
              <a:rPr lang="de-DE"/>
              <a:t>!</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Rotunda Hair-Light" pitchFamily="50" charset="0"/>
              </a:rPr>
              <a:t>Bereitstellung von aggregierten Daten und Auswertungen für Melder, Forschende und Politik: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Rotunda Hair-Light" pitchFamily="50" charset="0"/>
              </a:rPr>
              <a:t>Diese können bei uns angefragt werden. Durch die Entwicklung und Veröffentlichung unseres </a:t>
            </a:r>
            <a:r>
              <a:rPr lang="de-DE"/>
              <a:t>Onkologie-Monitors liegen die Daten aber auch für alle zugänglich auf unserer Webseite vor. Der Onkologie-Monitor ersetzt unseren bisherigen Jahresbericht in Papierform.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73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BKRG = Bundeskrebsregisterdatengesetz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a:solidFill>
                  <a:srgbClr val="000000"/>
                </a:solidFill>
                <a:effectLst/>
                <a:latin typeface="Bundessans-Regular"/>
              </a:rPr>
              <a:t>Das Bundeskrebsregisterdatengesetz (</a:t>
            </a:r>
            <a:r>
              <a:rPr lang="de-DE"/>
              <a:t>BKRG</a:t>
            </a:r>
            <a:r>
              <a:rPr lang="de-DE" b="0" i="0">
                <a:solidFill>
                  <a:srgbClr val="000000"/>
                </a:solidFill>
                <a:effectLst/>
                <a:latin typeface="Bundessans-Regular"/>
              </a:rPr>
              <a:t>) soll verlässliche bundesweite Daten zum Krebsgeschehen verfügbar machen. Es ist am 18. August 2009 in Kraft getreten und wurde mit dem Gesetz zur Zusammenführung von Krebsregisterdaten vom 18. August 2021 reformiert.</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5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99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79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a:solidFill>
                  <a:srgbClr val="00A1AF"/>
                </a:solidFill>
                <a:effectLst/>
                <a:highlight>
                  <a:srgbClr val="FFFFFF"/>
                </a:highlight>
                <a:latin typeface="Helvetica Neue"/>
              </a:rPr>
              <a:t>Die Daten im </a:t>
            </a:r>
            <a:r>
              <a:rPr lang="de-DE" b="1" i="0" u="none" strike="noStrike">
                <a:solidFill>
                  <a:srgbClr val="00A1AF"/>
                </a:solidFill>
                <a:effectLst/>
                <a:highlight>
                  <a:srgbClr val="FFFFFF"/>
                </a:highlight>
                <a:latin typeface="Helvetica Neue"/>
              </a:rPr>
              <a:t>Onkologie-Monitor (anstelle unseres Jahresberichts):</a:t>
            </a:r>
          </a:p>
          <a:p>
            <a:pPr algn="l"/>
            <a:endParaRPr lang="de-DE" b="1" i="0" u="none" strike="noStrike">
              <a:solidFill>
                <a:srgbClr val="00A1AF"/>
              </a:solidFill>
              <a:effectLst/>
              <a:highlight>
                <a:srgbClr val="FFFFFF"/>
              </a:highlight>
              <a:latin typeface="Helvetica Neue"/>
            </a:endParaRPr>
          </a:p>
          <a:p>
            <a:pPr algn="l">
              <a:buFont typeface="Arial" panose="020B0604020202020204" pitchFamily="34" charset="0"/>
              <a:buChar char="•"/>
            </a:pPr>
            <a:r>
              <a:rPr lang="de-DE" b="0" i="0">
                <a:solidFill>
                  <a:srgbClr val="333333"/>
                </a:solidFill>
                <a:effectLst/>
                <a:highlight>
                  <a:srgbClr val="FFFFFF"/>
                </a:highlight>
                <a:latin typeface="Helvetica Neue"/>
              </a:rPr>
              <a:t>Informationen aus </a:t>
            </a:r>
            <a:r>
              <a:rPr lang="de-DE" b="1" i="0">
                <a:solidFill>
                  <a:srgbClr val="333333"/>
                </a:solidFill>
                <a:effectLst/>
                <a:highlight>
                  <a:srgbClr val="FFFFFF"/>
                </a:highlight>
                <a:latin typeface="Helvetica Neue"/>
              </a:rPr>
              <a:t>über 2,4 Millionen Meldungen</a:t>
            </a:r>
            <a:r>
              <a:rPr lang="de-DE" b="0" i="0">
                <a:solidFill>
                  <a:srgbClr val="333333"/>
                </a:solidFill>
                <a:effectLst/>
                <a:highlight>
                  <a:srgbClr val="FFFFFF"/>
                </a:highlight>
                <a:latin typeface="Helvetica Neue"/>
              </a:rPr>
              <a:t> zu Diagnose, verschiedenen Therapien, Tumorkonferenz, Verlaufs- und Vitalstatusinformationen</a:t>
            </a:r>
          </a:p>
          <a:p>
            <a:pPr algn="l">
              <a:buFont typeface="Arial" panose="020B0604020202020204" pitchFamily="34" charset="0"/>
              <a:buChar char="•"/>
            </a:pPr>
            <a:r>
              <a:rPr lang="de-DE" b="0" i="0">
                <a:solidFill>
                  <a:srgbClr val="333333"/>
                </a:solidFill>
                <a:effectLst/>
                <a:highlight>
                  <a:srgbClr val="FFFFFF"/>
                </a:highlight>
                <a:latin typeface="Helvetica Neue"/>
              </a:rPr>
              <a:t>Auswahl aus </a:t>
            </a:r>
            <a:r>
              <a:rPr lang="de-DE" b="1" i="0">
                <a:solidFill>
                  <a:srgbClr val="333333"/>
                </a:solidFill>
                <a:effectLst/>
                <a:highlight>
                  <a:srgbClr val="FFFFFF"/>
                </a:highlight>
                <a:latin typeface="Helvetica Neue"/>
              </a:rPr>
              <a:t>über 50 verschiedenen </a:t>
            </a:r>
            <a:r>
              <a:rPr lang="de-DE" b="1" i="0" err="1">
                <a:solidFill>
                  <a:srgbClr val="333333"/>
                </a:solidFill>
                <a:effectLst/>
                <a:highlight>
                  <a:srgbClr val="FFFFFF"/>
                </a:highlight>
                <a:latin typeface="Helvetica Neue"/>
              </a:rPr>
              <a:t>Entitätengruppen</a:t>
            </a:r>
            <a:endParaRPr lang="de-DE" b="0" i="0">
              <a:solidFill>
                <a:srgbClr val="333333"/>
              </a:solidFill>
              <a:effectLst/>
              <a:highlight>
                <a:srgbClr val="FFFFFF"/>
              </a:highlight>
              <a:latin typeface="Helvetica Neue"/>
            </a:endParaRPr>
          </a:p>
          <a:p>
            <a:pPr algn="l">
              <a:buFont typeface="Arial" panose="020B0604020202020204" pitchFamily="34" charset="0"/>
              <a:buChar char="•"/>
            </a:pPr>
            <a:r>
              <a:rPr lang="de-DE" b="0" i="0">
                <a:solidFill>
                  <a:srgbClr val="333333"/>
                </a:solidFill>
                <a:effectLst/>
                <a:highlight>
                  <a:srgbClr val="FFFFFF"/>
                </a:highlight>
                <a:latin typeface="Helvetica Neue"/>
              </a:rPr>
              <a:t>Selektion von </a:t>
            </a:r>
            <a:r>
              <a:rPr lang="de-DE" b="1" i="0">
                <a:solidFill>
                  <a:srgbClr val="333333"/>
                </a:solidFill>
                <a:effectLst/>
                <a:highlight>
                  <a:srgbClr val="FFFFFF"/>
                </a:highlight>
                <a:latin typeface="Helvetica Neue"/>
              </a:rPr>
              <a:t>bis zu 15 Altersgruppen</a:t>
            </a:r>
          </a:p>
          <a:p>
            <a:pPr algn="l">
              <a:buFont typeface="Arial" panose="020B0604020202020204" pitchFamily="34" charset="0"/>
              <a:buChar char="•"/>
            </a:pPr>
            <a:endParaRPr lang="de-DE" b="0" i="0">
              <a:solidFill>
                <a:srgbClr val="333333"/>
              </a:solidFill>
              <a:effectLst/>
              <a:highlight>
                <a:srgbClr val="FFFFFF"/>
              </a:highlight>
              <a:latin typeface="Helvetica Neue"/>
            </a:endParaRPr>
          </a:p>
          <a:p>
            <a:pPr algn="l"/>
            <a:r>
              <a:rPr lang="de-DE" b="1" i="0">
                <a:solidFill>
                  <a:srgbClr val="333333"/>
                </a:solidFill>
                <a:effectLst/>
                <a:highlight>
                  <a:srgbClr val="FFFFFF"/>
                </a:highlight>
                <a:latin typeface="Helvetica Neue"/>
              </a:rPr>
              <a:t>Epidemiologische Daten:</a:t>
            </a:r>
            <a:endParaRPr lang="de-DE" b="0" i="0">
              <a:solidFill>
                <a:srgbClr val="333333"/>
              </a:solidFill>
              <a:effectLst/>
              <a:highlight>
                <a:srgbClr val="FFFFFF"/>
              </a:highlight>
              <a:latin typeface="Helvetica Neue"/>
            </a:endParaRPr>
          </a:p>
          <a:p>
            <a:pPr algn="l">
              <a:buFont typeface="Arial" panose="020B0604020202020204" pitchFamily="34" charset="0"/>
              <a:buChar char="•"/>
            </a:pPr>
            <a:r>
              <a:rPr lang="de-DE" b="0" i="0">
                <a:solidFill>
                  <a:srgbClr val="333333"/>
                </a:solidFill>
                <a:effectLst/>
                <a:highlight>
                  <a:srgbClr val="FFFFFF"/>
                </a:highlight>
                <a:latin typeface="Helvetica Neue"/>
              </a:rPr>
              <a:t>Inzidenz- und Mortalitätsraten</a:t>
            </a:r>
          </a:p>
          <a:p>
            <a:pPr algn="l">
              <a:buFont typeface="Arial" panose="020B0604020202020204" pitchFamily="34" charset="0"/>
              <a:buChar char="•"/>
            </a:pPr>
            <a:r>
              <a:rPr lang="de-DE" b="0" i="0">
                <a:solidFill>
                  <a:srgbClr val="333333"/>
                </a:solidFill>
                <a:effectLst/>
                <a:highlight>
                  <a:srgbClr val="FFFFFF"/>
                </a:highlight>
                <a:latin typeface="Helvetica Neue"/>
              </a:rPr>
              <a:t>Neuerkrankungen und Sterbefälle</a:t>
            </a:r>
          </a:p>
          <a:p>
            <a:pPr algn="l">
              <a:buFont typeface="Arial" panose="020B0604020202020204" pitchFamily="34" charset="0"/>
              <a:buChar char="•"/>
            </a:pPr>
            <a:r>
              <a:rPr lang="de-DE" b="0" i="0">
                <a:solidFill>
                  <a:srgbClr val="333333"/>
                </a:solidFill>
                <a:effectLst/>
                <a:highlight>
                  <a:srgbClr val="FFFFFF"/>
                </a:highlight>
                <a:latin typeface="Helvetica Neue"/>
              </a:rPr>
              <a:t>Prävalenz</a:t>
            </a:r>
          </a:p>
          <a:p>
            <a:pPr algn="l">
              <a:buFont typeface="Arial" panose="020B0604020202020204" pitchFamily="34" charset="0"/>
              <a:buChar char="•"/>
            </a:pPr>
            <a:r>
              <a:rPr lang="de-DE" b="0" i="0">
                <a:solidFill>
                  <a:srgbClr val="333333"/>
                </a:solidFill>
                <a:effectLst/>
                <a:highlight>
                  <a:srgbClr val="FFFFFF"/>
                </a:highlight>
                <a:latin typeface="Helvetica Neue"/>
              </a:rPr>
              <a:t>Landkreisvergleich</a:t>
            </a:r>
          </a:p>
          <a:p>
            <a:pPr algn="l">
              <a:buFont typeface="Arial" panose="020B0604020202020204" pitchFamily="34" charset="0"/>
              <a:buChar char="•"/>
            </a:pPr>
            <a:r>
              <a:rPr lang="de-DE" b="0" i="0">
                <a:solidFill>
                  <a:srgbClr val="333333"/>
                </a:solidFill>
                <a:effectLst/>
                <a:highlight>
                  <a:srgbClr val="FFFFFF"/>
                </a:highlight>
                <a:latin typeface="Helvetica Neue"/>
              </a:rPr>
              <a:t>Vergleich RLP und DE</a:t>
            </a:r>
          </a:p>
          <a:p>
            <a:pPr algn="l">
              <a:buFont typeface="Arial" panose="020B0604020202020204" pitchFamily="34" charset="0"/>
              <a:buChar char="•"/>
            </a:pPr>
            <a:endParaRPr lang="de-DE" b="0" i="0">
              <a:solidFill>
                <a:srgbClr val="333333"/>
              </a:solidFill>
              <a:effectLst/>
              <a:highlight>
                <a:srgbClr val="FFFFFF"/>
              </a:highlight>
              <a:latin typeface="Helvetica Neue"/>
            </a:endParaRPr>
          </a:p>
          <a:p>
            <a:pPr algn="l"/>
            <a:r>
              <a:rPr lang="de-DE" b="1" i="0">
                <a:solidFill>
                  <a:srgbClr val="333333"/>
                </a:solidFill>
                <a:effectLst/>
                <a:highlight>
                  <a:srgbClr val="FFFFFF"/>
                </a:highlight>
                <a:latin typeface="Helvetica Neue"/>
              </a:rPr>
              <a:t>Klinische Daten:</a:t>
            </a:r>
            <a:endParaRPr lang="de-DE" b="0" i="0">
              <a:solidFill>
                <a:srgbClr val="333333"/>
              </a:solidFill>
              <a:effectLst/>
              <a:highlight>
                <a:srgbClr val="FFFFFF"/>
              </a:highlight>
              <a:latin typeface="Helvetica Neue"/>
            </a:endParaRPr>
          </a:p>
          <a:p>
            <a:pPr algn="l">
              <a:buFont typeface="Arial" panose="020B0604020202020204" pitchFamily="34" charset="0"/>
              <a:buChar char="•"/>
            </a:pPr>
            <a:r>
              <a:rPr lang="de-DE" b="0" i="0">
                <a:solidFill>
                  <a:srgbClr val="333333"/>
                </a:solidFill>
                <a:effectLst/>
                <a:highlight>
                  <a:srgbClr val="FFFFFF"/>
                </a:highlight>
                <a:latin typeface="Helvetica Neue"/>
              </a:rPr>
              <a:t>Anzahl der Meldungen</a:t>
            </a:r>
          </a:p>
          <a:p>
            <a:pPr algn="l">
              <a:buFont typeface="Arial" panose="020B0604020202020204" pitchFamily="34" charset="0"/>
              <a:buChar char="•"/>
            </a:pPr>
            <a:r>
              <a:rPr lang="de-DE" b="0" i="0">
                <a:solidFill>
                  <a:srgbClr val="333333"/>
                </a:solidFill>
                <a:effectLst/>
                <a:highlight>
                  <a:srgbClr val="FFFFFF"/>
                </a:highlight>
                <a:latin typeface="Helvetica Neue"/>
              </a:rPr>
              <a:t>Anzahl Patientinnen und Patienten</a:t>
            </a:r>
          </a:p>
          <a:p>
            <a:pPr algn="l">
              <a:buFont typeface="Arial" panose="020B0604020202020204" pitchFamily="34" charset="0"/>
              <a:buChar char="•"/>
            </a:pPr>
            <a:r>
              <a:rPr lang="de-DE" b="0" i="0">
                <a:solidFill>
                  <a:srgbClr val="333333"/>
                </a:solidFill>
                <a:effectLst/>
                <a:highlight>
                  <a:srgbClr val="FFFFFF"/>
                </a:highlight>
                <a:latin typeface="Helvetica Neue"/>
              </a:rPr>
              <a:t>Tumormerkmale (Histologie, Lokalisation, </a:t>
            </a:r>
            <a:r>
              <a:rPr lang="de-DE" b="0" i="0" err="1">
                <a:solidFill>
                  <a:srgbClr val="333333"/>
                </a:solidFill>
                <a:effectLst/>
                <a:highlight>
                  <a:srgbClr val="FFFFFF"/>
                </a:highlight>
                <a:latin typeface="Helvetica Neue"/>
              </a:rPr>
              <a:t>Grading</a:t>
            </a:r>
            <a:r>
              <a:rPr lang="de-DE" b="0" i="0">
                <a:solidFill>
                  <a:srgbClr val="333333"/>
                </a:solidFill>
                <a:effectLst/>
                <a:highlight>
                  <a:srgbClr val="FFFFFF"/>
                </a:highlight>
                <a:latin typeface="Helvetica Neue"/>
              </a:rPr>
              <a:t>, Tumorstadien, UICC-Stadium, Fernmetastasen)</a:t>
            </a:r>
          </a:p>
          <a:p>
            <a:pPr algn="l">
              <a:buFont typeface="Arial" panose="020B0604020202020204" pitchFamily="34" charset="0"/>
              <a:buChar char="•"/>
            </a:pPr>
            <a:r>
              <a:rPr lang="de-DE" b="0" i="0">
                <a:solidFill>
                  <a:srgbClr val="333333"/>
                </a:solidFill>
                <a:effectLst/>
                <a:highlight>
                  <a:srgbClr val="FFFFFF"/>
                </a:highlight>
                <a:latin typeface="Helvetica Neue"/>
              </a:rPr>
              <a:t>Durchgeführte Therapien (R-Status, Behandlung nach UICC-Stadium, Interventionsintervall)</a:t>
            </a:r>
          </a:p>
          <a:p>
            <a:pPr algn="l">
              <a:buFont typeface="Arial" panose="020B0604020202020204" pitchFamily="34" charset="0"/>
              <a:buChar char="•"/>
            </a:pPr>
            <a:endParaRPr lang="de-DE" b="0" i="0">
              <a:solidFill>
                <a:srgbClr val="333333"/>
              </a:solidFill>
              <a:effectLst/>
              <a:highlight>
                <a:srgbClr val="FFFFFF"/>
              </a:highlight>
              <a:latin typeface="Helvetica Neue"/>
            </a:endParaRPr>
          </a:p>
          <a:p>
            <a:pPr algn="l"/>
            <a:r>
              <a:rPr lang="de-DE" b="1" i="0">
                <a:solidFill>
                  <a:srgbClr val="333333"/>
                </a:solidFill>
                <a:effectLst/>
                <a:highlight>
                  <a:srgbClr val="FFFFFF"/>
                </a:highlight>
                <a:latin typeface="Helvetica Neue"/>
              </a:rPr>
              <a:t>Leistungsdaten:</a:t>
            </a:r>
            <a:endParaRPr lang="de-DE" b="0" i="0">
              <a:solidFill>
                <a:srgbClr val="333333"/>
              </a:solidFill>
              <a:effectLst/>
              <a:highlight>
                <a:srgbClr val="FFFFFF"/>
              </a:highlight>
              <a:latin typeface="Helvetica Neue"/>
            </a:endParaRPr>
          </a:p>
          <a:p>
            <a:pPr algn="l">
              <a:buFont typeface="Arial" panose="020B0604020202020204" pitchFamily="34" charset="0"/>
              <a:buChar char="•"/>
            </a:pPr>
            <a:r>
              <a:rPr lang="de-DE" b="0" i="0">
                <a:solidFill>
                  <a:srgbClr val="333333"/>
                </a:solidFill>
                <a:effectLst/>
                <a:highlight>
                  <a:srgbClr val="FFFFFF"/>
                </a:highlight>
                <a:latin typeface="Helvetica Neue"/>
              </a:rPr>
              <a:t>Meldungen nach Meldeanlass</a:t>
            </a:r>
          </a:p>
          <a:p>
            <a:pPr algn="l">
              <a:buFont typeface="Arial" panose="020B0604020202020204" pitchFamily="34" charset="0"/>
              <a:buChar char="•"/>
            </a:pPr>
            <a:r>
              <a:rPr lang="de-DE" b="0" i="0">
                <a:solidFill>
                  <a:srgbClr val="333333"/>
                </a:solidFill>
                <a:effectLst/>
                <a:highlight>
                  <a:srgbClr val="FFFFFF"/>
                </a:highlight>
                <a:latin typeface="Helvetica Neue"/>
              </a:rPr>
              <a:t>Meldungen nach Wohnort / Behandlungsort</a:t>
            </a:r>
          </a:p>
          <a:p>
            <a:pPr algn="just"/>
            <a:endParaRPr lang="de-DE" b="0" i="0">
              <a:solidFill>
                <a:srgbClr val="333333"/>
              </a:solidFill>
              <a:effectLst/>
              <a:highlight>
                <a:srgbClr val="FFFFFF"/>
              </a:highlight>
              <a:latin typeface="Helvetica Neue"/>
            </a:endParaRPr>
          </a:p>
          <a:p>
            <a:pPr algn="just"/>
            <a:endParaRPr lang="de-DE" b="0" i="0">
              <a:solidFill>
                <a:srgbClr val="333333"/>
              </a:solidFill>
              <a:effectLst/>
              <a:highlight>
                <a:srgbClr val="FFFFFF"/>
              </a:highlight>
              <a:latin typeface="Helvetica Neue"/>
            </a:endParaRP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E46D-2DCF-E04D-B1FD-7C362497F05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27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E9EDD-7E7C-014B-A248-6CB8541A31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53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5997AC6-F14C-DD44-FCFC-86E3BBFCC357}"/>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hteck 7">
            <a:extLst>
              <a:ext uri="{FF2B5EF4-FFF2-40B4-BE49-F238E27FC236}">
                <a16:creationId xmlns:a16="http://schemas.microsoft.com/office/drawing/2014/main" id="{5863464E-38AE-B5AD-1818-64C1132D98E5}"/>
              </a:ext>
            </a:extLst>
          </p:cNvPr>
          <p:cNvSpPr/>
          <p:nvPr userDrawn="1"/>
        </p:nvSpPr>
        <p:spPr>
          <a:xfrm>
            <a:off x="384361" y="4237726"/>
            <a:ext cx="11423275" cy="210841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DF57325E-4261-96F4-5EDA-07F60DF56772}"/>
              </a:ext>
            </a:extLst>
          </p:cNvPr>
          <p:cNvPicPr>
            <a:picLocks noChangeAspect="1"/>
          </p:cNvPicPr>
          <p:nvPr userDrawn="1"/>
        </p:nvPicPr>
        <p:blipFill>
          <a:blip r:embed="rId3"/>
          <a:srcRect/>
          <a:stretch/>
        </p:blipFill>
        <p:spPr>
          <a:xfrm>
            <a:off x="7553692" y="511864"/>
            <a:ext cx="4118125" cy="719288"/>
          </a:xfrm>
          <a:prstGeom prst="rect">
            <a:avLst/>
          </a:prstGeom>
        </p:spPr>
      </p:pic>
      <p:sp>
        <p:nvSpPr>
          <p:cNvPr id="2" name="Titel 1">
            <a:extLst>
              <a:ext uri="{FF2B5EF4-FFF2-40B4-BE49-F238E27FC236}">
                <a16:creationId xmlns:a16="http://schemas.microsoft.com/office/drawing/2014/main" id="{FDD7954A-3628-7A76-C731-95D4E16CA51C}"/>
              </a:ext>
            </a:extLst>
          </p:cNvPr>
          <p:cNvSpPr>
            <a:spLocks noGrp="1"/>
          </p:cNvSpPr>
          <p:nvPr>
            <p:ph type="ctrTitle"/>
          </p:nvPr>
        </p:nvSpPr>
        <p:spPr>
          <a:xfrm>
            <a:off x="548188" y="4446424"/>
            <a:ext cx="11095620" cy="1210507"/>
          </a:xfrm>
        </p:spPr>
        <p:txBody>
          <a:bodyPr anchor="ctr" anchorCtr="0">
            <a:norm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7C59E5A1-6E54-3818-AB4C-75A30A1A8B2C}"/>
              </a:ext>
            </a:extLst>
          </p:cNvPr>
          <p:cNvSpPr>
            <a:spLocks noGrp="1"/>
          </p:cNvSpPr>
          <p:nvPr>
            <p:ph type="subTitle" idx="1" hasCustomPrompt="1"/>
          </p:nvPr>
        </p:nvSpPr>
        <p:spPr>
          <a:xfrm>
            <a:off x="548187" y="5749447"/>
            <a:ext cx="11095619" cy="504173"/>
          </a:xfrm>
        </p:spPr>
        <p:txBody>
          <a:bodyPr>
            <a:normAutofit/>
          </a:bodyPr>
          <a:lstStyle>
            <a:lvl1pPr marL="0" indent="0" algn="l">
              <a:buNone/>
              <a:defRPr sz="1800" b="0" i="0">
                <a:solidFill>
                  <a:schemeClr val="bg1"/>
                </a:solidFill>
                <a:latin typeface="Rotunda Hair-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Zusatzinformationen // Datum: </a:t>
            </a:r>
            <a:r>
              <a:rPr lang="de-DE" err="1"/>
              <a:t>xx.xx.xxxx</a:t>
            </a:r>
            <a:endParaRPr lang="de-DE"/>
          </a:p>
        </p:txBody>
      </p:sp>
    </p:spTree>
    <p:extLst>
      <p:ext uri="{BB962C8B-B14F-4D97-AF65-F5344CB8AC3E}">
        <p14:creationId xmlns:p14="http://schemas.microsoft.com/office/powerpoint/2010/main" val="4224981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lblau links, Text rechts">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B4A03-7D8D-C0CE-4C5A-07896036526B}"/>
              </a:ext>
            </a:extLst>
          </p:cNvPr>
          <p:cNvSpPr/>
          <p:nvPr userDrawn="1"/>
        </p:nvSpPr>
        <p:spPr>
          <a:xfrm flipH="1">
            <a:off x="0" y="0"/>
            <a:ext cx="40524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Textplatzhalter 3">
            <a:extLst>
              <a:ext uri="{FF2B5EF4-FFF2-40B4-BE49-F238E27FC236}">
                <a16:creationId xmlns:a16="http://schemas.microsoft.com/office/drawing/2014/main" id="{E06CACDA-12F4-BDA9-6DE2-51BB780EDA6D}"/>
              </a:ext>
            </a:extLst>
          </p:cNvPr>
          <p:cNvSpPr>
            <a:spLocks noGrp="1"/>
          </p:cNvSpPr>
          <p:nvPr>
            <p:ph type="body" sz="half" idx="2"/>
          </p:nvPr>
        </p:nvSpPr>
        <p:spPr>
          <a:xfrm>
            <a:off x="4734000" y="572400"/>
            <a:ext cx="6840000" cy="5760000"/>
          </a:xfrm>
        </p:spPr>
        <p:txBody>
          <a:bodyPr>
            <a:noAutofit/>
          </a:bodyPr>
          <a:lstStyle>
            <a:lvl1pPr marL="0" indent="0">
              <a:lnSpc>
                <a:spcPct val="150000"/>
              </a:lnSpc>
              <a:buNone/>
              <a:defRPr sz="10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Datumsplatzhalter 1">
            <a:extLst>
              <a:ext uri="{FF2B5EF4-FFF2-40B4-BE49-F238E27FC236}">
                <a16:creationId xmlns:a16="http://schemas.microsoft.com/office/drawing/2014/main" id="{50176ED8-9B48-A9E5-B7D2-2651C9FA6FE1}"/>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CB85D7DE-2EAE-4F0F-98AD-2E860DC692E3}"/>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86552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lblau links, frei nutzba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B4A03-7D8D-C0CE-4C5A-07896036526B}"/>
              </a:ext>
            </a:extLst>
          </p:cNvPr>
          <p:cNvSpPr/>
          <p:nvPr userDrawn="1"/>
        </p:nvSpPr>
        <p:spPr>
          <a:xfrm flipH="1">
            <a:off x="0" y="0"/>
            <a:ext cx="40524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Datumsplatzhalter 1">
            <a:extLst>
              <a:ext uri="{FF2B5EF4-FFF2-40B4-BE49-F238E27FC236}">
                <a16:creationId xmlns:a16="http://schemas.microsoft.com/office/drawing/2014/main" id="{7E7B7D7F-F7AF-1A9F-D1B5-D7A77A731280}"/>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DE3F1841-5647-D292-8DDA-7042696D62F7}"/>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09809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Nur Fußbereich">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15A80D8-3DF4-1E9D-7FC5-5D86F381FA75}"/>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05F6F281-B6D6-DBA6-9B39-065A71FF0624}"/>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49589B5E-68F4-470B-219F-EED23BA22043}"/>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ABE44F1D-B402-5BAA-0FA3-A952CE06126D}"/>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3496365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links, Text recht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92F5508-CC5C-D496-1923-688A34F296B5}"/>
              </a:ext>
            </a:extLst>
          </p:cNvPr>
          <p:cNvSpPr>
            <a:spLocks noGrp="1"/>
          </p:cNvSpPr>
          <p:nvPr>
            <p:ph type="pic" sz="quarter" idx="11"/>
          </p:nvPr>
        </p:nvSpPr>
        <p:spPr>
          <a:xfrm>
            <a:off x="0" y="0"/>
            <a:ext cx="4052888" cy="6755588"/>
          </a:xfrm>
        </p:spPr>
        <p:txBody>
          <a:bodyPr/>
          <a:lstStyle/>
          <a:p>
            <a:endParaRPr lang="de-DE"/>
          </a:p>
        </p:txBody>
      </p:sp>
      <p:sp>
        <p:nvSpPr>
          <p:cNvPr id="14" name="Titel 1">
            <a:extLst>
              <a:ext uri="{FF2B5EF4-FFF2-40B4-BE49-F238E27FC236}">
                <a16:creationId xmlns:a16="http://schemas.microsoft.com/office/drawing/2014/main" id="{B9B99502-BFC4-2B76-9E92-9274E0B7DE1D}"/>
              </a:ext>
            </a:extLst>
          </p:cNvPr>
          <p:cNvSpPr>
            <a:spLocks noGrp="1"/>
          </p:cNvSpPr>
          <p:nvPr>
            <p:ph type="ctrTitle"/>
          </p:nvPr>
        </p:nvSpPr>
        <p:spPr>
          <a:xfrm>
            <a:off x="4379052" y="180000"/>
            <a:ext cx="7544147"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17" name="Rechteck 16">
            <a:extLst>
              <a:ext uri="{FF2B5EF4-FFF2-40B4-BE49-F238E27FC236}">
                <a16:creationId xmlns:a16="http://schemas.microsoft.com/office/drawing/2014/main" id="{8ECD101E-2895-E5CB-078F-BB01A7A5D7D7}"/>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57A0C07-578B-5EC0-C332-B3DAB621D560}"/>
              </a:ext>
            </a:extLst>
          </p:cNvPr>
          <p:cNvSpPr/>
          <p:nvPr userDrawn="1"/>
        </p:nvSpPr>
        <p:spPr>
          <a:xfrm>
            <a:off x="0" y="6755588"/>
            <a:ext cx="40524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Textplatzhalter 3">
            <a:extLst>
              <a:ext uri="{FF2B5EF4-FFF2-40B4-BE49-F238E27FC236}">
                <a16:creationId xmlns:a16="http://schemas.microsoft.com/office/drawing/2014/main" id="{FDA4D07A-964E-35C7-8F4D-2B36B6D93DFE}"/>
              </a:ext>
            </a:extLst>
          </p:cNvPr>
          <p:cNvSpPr>
            <a:spLocks noGrp="1"/>
          </p:cNvSpPr>
          <p:nvPr>
            <p:ph type="body" sz="half" idx="2"/>
          </p:nvPr>
        </p:nvSpPr>
        <p:spPr>
          <a:xfrm>
            <a:off x="4379051" y="880844"/>
            <a:ext cx="7544147" cy="5352176"/>
          </a:xfrm>
        </p:spPr>
        <p:txBody>
          <a:bodyPr>
            <a:noAutofit/>
          </a:bodyPr>
          <a:lstStyle>
            <a:lvl1pPr marL="0" indent="0">
              <a:lnSpc>
                <a:spcPct val="150000"/>
              </a:lnSpc>
              <a:buNone/>
              <a:defRPr sz="10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Datumsplatzhalter 1">
            <a:extLst>
              <a:ext uri="{FF2B5EF4-FFF2-40B4-BE49-F238E27FC236}">
                <a16:creationId xmlns:a16="http://schemas.microsoft.com/office/drawing/2014/main" id="{A65DFD12-39D5-F779-EE0E-E3C9D100765E}"/>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3" name="Foliennummernplatzhalter 5">
            <a:extLst>
              <a:ext uri="{FF2B5EF4-FFF2-40B4-BE49-F238E27FC236}">
                <a16:creationId xmlns:a16="http://schemas.microsoft.com/office/drawing/2014/main" id="{2FBE99C0-2863-9697-3D8D-32218D6CAAA7}"/>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325956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links, frei nutzbar">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92F5508-CC5C-D496-1923-688A34F296B5}"/>
              </a:ext>
            </a:extLst>
          </p:cNvPr>
          <p:cNvSpPr>
            <a:spLocks noGrp="1"/>
          </p:cNvSpPr>
          <p:nvPr>
            <p:ph type="pic" sz="quarter" idx="11"/>
          </p:nvPr>
        </p:nvSpPr>
        <p:spPr>
          <a:xfrm>
            <a:off x="0" y="0"/>
            <a:ext cx="4052888" cy="6755588"/>
          </a:xfrm>
        </p:spPr>
        <p:txBody>
          <a:bodyPr/>
          <a:lstStyle/>
          <a:p>
            <a:endParaRPr lang="de-DE"/>
          </a:p>
        </p:txBody>
      </p:sp>
      <p:sp>
        <p:nvSpPr>
          <p:cNvPr id="17" name="Rechteck 16">
            <a:extLst>
              <a:ext uri="{FF2B5EF4-FFF2-40B4-BE49-F238E27FC236}">
                <a16:creationId xmlns:a16="http://schemas.microsoft.com/office/drawing/2014/main" id="{8ECD101E-2895-E5CB-078F-BB01A7A5D7D7}"/>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57A0C07-578B-5EC0-C332-B3DAB621D560}"/>
              </a:ext>
            </a:extLst>
          </p:cNvPr>
          <p:cNvSpPr/>
          <p:nvPr userDrawn="1"/>
        </p:nvSpPr>
        <p:spPr>
          <a:xfrm>
            <a:off x="0" y="6755588"/>
            <a:ext cx="40524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 name="Datumsplatzhalter 1">
            <a:extLst>
              <a:ext uri="{FF2B5EF4-FFF2-40B4-BE49-F238E27FC236}">
                <a16:creationId xmlns:a16="http://schemas.microsoft.com/office/drawing/2014/main" id="{DFEEA3BF-87C8-EAB2-DBBF-4F398025EBCC}"/>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2935CF9C-1054-153B-5056-4990D5FC0109}"/>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81814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chlussfolie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3103471-35FC-0C3B-EC1A-A2D395C19EAD}"/>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DA5489B6-B97F-D8E7-FE88-B57FE35D74C5}"/>
              </a:ext>
            </a:extLst>
          </p:cNvPr>
          <p:cNvSpPr/>
          <p:nvPr userDrawn="1"/>
        </p:nvSpPr>
        <p:spPr>
          <a:xfrm>
            <a:off x="384362" y="4237727"/>
            <a:ext cx="11423276" cy="2108410"/>
          </a:xfrm>
          <a:prstGeom prst="rect">
            <a:avLst/>
          </a:prstGeom>
          <a:solidFill>
            <a:schemeClr val="bg2">
              <a:alpha val="902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B6682AFE-536B-9728-DD41-D81150C1680F}"/>
              </a:ext>
            </a:extLst>
          </p:cNvPr>
          <p:cNvPicPr>
            <a:picLocks noChangeAspect="1"/>
          </p:cNvPicPr>
          <p:nvPr userDrawn="1"/>
        </p:nvPicPr>
        <p:blipFill>
          <a:blip r:embed="rId3"/>
          <a:srcRect/>
          <a:stretch/>
        </p:blipFill>
        <p:spPr>
          <a:xfrm>
            <a:off x="7553692" y="511864"/>
            <a:ext cx="4118125" cy="719288"/>
          </a:xfrm>
          <a:prstGeom prst="rect">
            <a:avLst/>
          </a:prstGeom>
        </p:spPr>
      </p:pic>
      <p:pic>
        <p:nvPicPr>
          <p:cNvPr id="12" name="Grafik 11">
            <a:extLst>
              <a:ext uri="{FF2B5EF4-FFF2-40B4-BE49-F238E27FC236}">
                <a16:creationId xmlns:a16="http://schemas.microsoft.com/office/drawing/2014/main" id="{3A7DFA39-16D7-B0B2-0B84-E429E7213897}"/>
              </a:ext>
            </a:extLst>
          </p:cNvPr>
          <p:cNvPicPr>
            <a:picLocks noChangeAspect="1"/>
          </p:cNvPicPr>
          <p:nvPr userDrawn="1"/>
        </p:nvPicPr>
        <p:blipFill rotWithShape="1">
          <a:blip r:embed="rId4"/>
          <a:srcRect l="13775" t="36020" r="13768" b="35890"/>
          <a:stretch/>
        </p:blipFill>
        <p:spPr>
          <a:xfrm>
            <a:off x="400712" y="4219295"/>
            <a:ext cx="7686113" cy="2108410"/>
          </a:xfrm>
          <a:prstGeom prst="rect">
            <a:avLst/>
          </a:prstGeom>
        </p:spPr>
      </p:pic>
    </p:spTree>
    <p:extLst>
      <p:ext uri="{BB962C8B-B14F-4D97-AF65-F5344CB8AC3E}">
        <p14:creationId xmlns:p14="http://schemas.microsoft.com/office/powerpoint/2010/main" val="1397782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Schlussfolie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D72FDB5-7662-854B-3FC9-9C6AB9FCCCB5}"/>
              </a:ext>
            </a:extLst>
          </p:cNvPr>
          <p:cNvSpPr/>
          <p:nvPr userDrawn="1"/>
        </p:nvSpPr>
        <p:spPr>
          <a:xfrm>
            <a:off x="0" y="0"/>
            <a:ext cx="12192000" cy="6858000"/>
          </a:xfrm>
          <a:prstGeom prst="rect">
            <a:avLst/>
          </a:prstGeom>
          <a:gradFill flip="none" rotWithShape="1">
            <a:gsLst>
              <a:gs pos="0">
                <a:schemeClr val="accent1"/>
              </a:gs>
              <a:gs pos="48000">
                <a:schemeClr val="bg2"/>
              </a:gs>
              <a:gs pos="100000">
                <a:srgbClr val="A5DFE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3AC8E9D-16C4-8580-DBAD-F42EE3B6EC53}"/>
              </a:ext>
            </a:extLst>
          </p:cNvPr>
          <p:cNvPicPr>
            <a:picLocks noChangeAspect="1"/>
          </p:cNvPicPr>
          <p:nvPr userDrawn="1"/>
        </p:nvPicPr>
        <p:blipFill>
          <a:blip r:embed="rId2"/>
          <a:srcRect/>
          <a:stretch/>
        </p:blipFill>
        <p:spPr>
          <a:xfrm>
            <a:off x="487597" y="2432011"/>
            <a:ext cx="5324548" cy="1428754"/>
          </a:xfrm>
          <a:prstGeom prst="rect">
            <a:avLst/>
          </a:prstGeom>
        </p:spPr>
      </p:pic>
      <p:pic>
        <p:nvPicPr>
          <p:cNvPr id="4" name="Grafik 3">
            <a:extLst>
              <a:ext uri="{FF2B5EF4-FFF2-40B4-BE49-F238E27FC236}">
                <a16:creationId xmlns:a16="http://schemas.microsoft.com/office/drawing/2014/main" id="{66B17C84-4E0D-F76E-27C0-968857BA7E60}"/>
              </a:ext>
            </a:extLst>
          </p:cNvPr>
          <p:cNvPicPr>
            <a:picLocks noChangeAspect="1"/>
          </p:cNvPicPr>
          <p:nvPr userDrawn="1"/>
        </p:nvPicPr>
        <p:blipFill rotWithShape="1">
          <a:blip r:embed="rId3"/>
          <a:srcRect l="13775" t="36020" r="13768" b="35890"/>
          <a:stretch/>
        </p:blipFill>
        <p:spPr>
          <a:xfrm>
            <a:off x="6367809" y="2502311"/>
            <a:ext cx="4952184" cy="1358454"/>
          </a:xfrm>
          <a:prstGeom prst="rect">
            <a:avLst/>
          </a:prstGeom>
        </p:spPr>
      </p:pic>
      <p:cxnSp>
        <p:nvCxnSpPr>
          <p:cNvPr id="7" name="Gerade Verbindung 6">
            <a:extLst>
              <a:ext uri="{FF2B5EF4-FFF2-40B4-BE49-F238E27FC236}">
                <a16:creationId xmlns:a16="http://schemas.microsoft.com/office/drawing/2014/main" id="{64F9291E-990D-C054-ED8C-D7FFF783691B}"/>
              </a:ext>
            </a:extLst>
          </p:cNvPr>
          <p:cNvCxnSpPr>
            <a:cxnSpLocks/>
          </p:cNvCxnSpPr>
          <p:nvPr userDrawn="1"/>
        </p:nvCxnSpPr>
        <p:spPr>
          <a:xfrm rot="5400000">
            <a:off x="4483946" y="3354022"/>
            <a:ext cx="2880000" cy="0"/>
          </a:xfrm>
          <a:prstGeom prst="line">
            <a:avLst/>
          </a:prstGeom>
          <a:ln w="254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446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7C59E5A1-6E54-3818-AB4C-75A30A1A8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D2DFE1F-FDB3-6903-A2A8-D00865CC8168}"/>
              </a:ext>
            </a:extLst>
          </p:cNvPr>
          <p:cNvSpPr>
            <a:spLocks noGrp="1"/>
          </p:cNvSpPr>
          <p:nvPr>
            <p:ph type="dt" sz="half" idx="10"/>
          </p:nvPr>
        </p:nvSpPr>
        <p:spPr/>
        <p:txBody>
          <a:bodyPr/>
          <a:lstStyle/>
          <a:p>
            <a:fld id="{98B9A932-5ADE-9844-903F-8156AD55C9C5}" type="datetime1">
              <a:rPr lang="de-DE" smtClean="0"/>
              <a:t>03.06.2025</a:t>
            </a:fld>
            <a:endParaRPr lang="de-DE"/>
          </a:p>
        </p:txBody>
      </p:sp>
      <p:sp>
        <p:nvSpPr>
          <p:cNvPr id="5" name="Fußzeilenplatzhalter 4">
            <a:extLst>
              <a:ext uri="{FF2B5EF4-FFF2-40B4-BE49-F238E27FC236}">
                <a16:creationId xmlns:a16="http://schemas.microsoft.com/office/drawing/2014/main" id="{675574E5-70E5-A11E-C0E7-888CE4BD10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36B3AA-58EE-C249-E470-37C22CC67585}"/>
              </a:ext>
            </a:extLst>
          </p:cNvPr>
          <p:cNvSpPr>
            <a:spLocks noGrp="1"/>
          </p:cNvSpPr>
          <p:nvPr>
            <p:ph type="sldNum" sz="quarter" idx="12"/>
          </p:nvPr>
        </p:nvSpPr>
        <p:spPr/>
        <p:txBody>
          <a:bodyPr/>
          <a:lstStyle/>
          <a:p>
            <a:fld id="{1BD377F9-D0FF-9A4A-90DA-A775D984802B}" type="slidenum">
              <a:rPr lang="de-DE" smtClean="0"/>
              <a:t>‹Nr.›</a:t>
            </a:fld>
            <a:endParaRPr lang="de-DE"/>
          </a:p>
        </p:txBody>
      </p:sp>
      <p:sp>
        <p:nvSpPr>
          <p:cNvPr id="7" name="Titel 6">
            <a:extLst>
              <a:ext uri="{FF2B5EF4-FFF2-40B4-BE49-F238E27FC236}">
                <a16:creationId xmlns:a16="http://schemas.microsoft.com/office/drawing/2014/main" id="{04E5158D-6FEF-D478-A1D6-F26DA13E8C6D}"/>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79439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49F9A-14B0-A076-3A27-00DED45457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D21DED4-8F70-FC24-51BF-760AC4BE84F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1A90F90-EBA6-FD03-1795-F75DF3925B36}"/>
              </a:ext>
            </a:extLst>
          </p:cNvPr>
          <p:cNvSpPr>
            <a:spLocks noGrp="1"/>
          </p:cNvSpPr>
          <p:nvPr>
            <p:ph type="dt" sz="half" idx="10"/>
          </p:nvPr>
        </p:nvSpPr>
        <p:spPr/>
        <p:txBody>
          <a:bodyPr/>
          <a:lstStyle/>
          <a:p>
            <a:fld id="{6AF5ACCA-D663-9A42-9097-2E39692C7AD2}" type="datetime1">
              <a:rPr lang="de-DE" smtClean="0"/>
              <a:t>03.06.2025</a:t>
            </a:fld>
            <a:endParaRPr lang="de-DE"/>
          </a:p>
        </p:txBody>
      </p:sp>
      <p:sp>
        <p:nvSpPr>
          <p:cNvPr id="5" name="Fußzeilenplatzhalter 4">
            <a:extLst>
              <a:ext uri="{FF2B5EF4-FFF2-40B4-BE49-F238E27FC236}">
                <a16:creationId xmlns:a16="http://schemas.microsoft.com/office/drawing/2014/main" id="{6EF7E93F-18AA-4487-21F7-B535A366B2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48DA047-6FCF-5D54-78DD-CF7D3348486D}"/>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4266962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F7694-1E6C-8F57-50F3-6532EEB303B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E5E1C17-DB62-C479-535E-6E215DDB14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168A24B-53C6-4F84-2F48-5B599D9C58B6}"/>
              </a:ext>
            </a:extLst>
          </p:cNvPr>
          <p:cNvSpPr>
            <a:spLocks noGrp="1"/>
          </p:cNvSpPr>
          <p:nvPr>
            <p:ph type="dt" sz="half" idx="10"/>
          </p:nvPr>
        </p:nvSpPr>
        <p:spPr/>
        <p:txBody>
          <a:bodyPr/>
          <a:lstStyle/>
          <a:p>
            <a:fld id="{C0D8B152-D561-6147-B31A-8867050D96D6}" type="datetime1">
              <a:rPr lang="de-DE" smtClean="0"/>
              <a:t>03.06.2025</a:t>
            </a:fld>
            <a:endParaRPr lang="de-DE"/>
          </a:p>
        </p:txBody>
      </p:sp>
      <p:sp>
        <p:nvSpPr>
          <p:cNvPr id="5" name="Fußzeilenplatzhalter 4">
            <a:extLst>
              <a:ext uri="{FF2B5EF4-FFF2-40B4-BE49-F238E27FC236}">
                <a16:creationId xmlns:a16="http://schemas.microsoft.com/office/drawing/2014/main" id="{E478BD79-FB2A-1FC1-4208-4C5798A502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1F7488-194D-63EF-E818-561AC6978A73}"/>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93015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9475D2-2C55-7457-8997-28E6FE1D4F4F}"/>
              </a:ext>
            </a:extLst>
          </p:cNvPr>
          <p:cNvPicPr>
            <a:picLocks noChangeAspect="1"/>
          </p:cNvPicPr>
          <p:nvPr userDrawn="1"/>
        </p:nvPicPr>
        <p:blipFill>
          <a:blip r:embed="rId2"/>
          <a:srcRect/>
          <a:stretch/>
        </p:blipFill>
        <p:spPr>
          <a:xfrm>
            <a:off x="0" y="-7557"/>
            <a:ext cx="12192000" cy="6858000"/>
          </a:xfrm>
          <a:prstGeom prst="rect">
            <a:avLst/>
          </a:prstGeom>
        </p:spPr>
      </p:pic>
      <p:sp>
        <p:nvSpPr>
          <p:cNvPr id="6" name="Rechteck 5">
            <a:extLst>
              <a:ext uri="{FF2B5EF4-FFF2-40B4-BE49-F238E27FC236}">
                <a16:creationId xmlns:a16="http://schemas.microsoft.com/office/drawing/2014/main" id="{CFEABCD5-799A-BAF1-9E5A-F7796A8204D4}"/>
              </a:ext>
            </a:extLst>
          </p:cNvPr>
          <p:cNvSpPr/>
          <p:nvPr userDrawn="1"/>
        </p:nvSpPr>
        <p:spPr>
          <a:xfrm>
            <a:off x="5150224" y="477809"/>
            <a:ext cx="6657412" cy="59023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A81F8089-C52A-6B92-6956-0FF26B4066D7}"/>
              </a:ext>
            </a:extLst>
          </p:cNvPr>
          <p:cNvSpPr txBox="1">
            <a:spLocks/>
          </p:cNvSpPr>
          <p:nvPr userDrawn="1"/>
        </p:nvSpPr>
        <p:spPr>
          <a:xfrm>
            <a:off x="11697768"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b="0" i="0">
              <a:solidFill>
                <a:schemeClr val="bg1"/>
              </a:solidFill>
              <a:latin typeface="Rotunda Hair-Light" pitchFamily="2" charset="0"/>
            </a:endParaRPr>
          </a:p>
        </p:txBody>
      </p:sp>
      <p:sp>
        <p:nvSpPr>
          <p:cNvPr id="3" name="Titel 1">
            <a:extLst>
              <a:ext uri="{FF2B5EF4-FFF2-40B4-BE49-F238E27FC236}">
                <a16:creationId xmlns:a16="http://schemas.microsoft.com/office/drawing/2014/main" id="{D4DA5CE0-07E3-A9F9-0F62-460F8DBFD580}"/>
              </a:ext>
            </a:extLst>
          </p:cNvPr>
          <p:cNvSpPr>
            <a:spLocks noGrp="1"/>
          </p:cNvSpPr>
          <p:nvPr>
            <p:ph type="ctrTitle" hasCustomPrompt="1"/>
          </p:nvPr>
        </p:nvSpPr>
        <p:spPr>
          <a:xfrm>
            <a:off x="5423646" y="707262"/>
            <a:ext cx="6092754" cy="660220"/>
          </a:xfrm>
        </p:spPr>
        <p:txBody>
          <a:bodyPr anchor="t" anchorCtr="0">
            <a:normAutofit/>
          </a:bodyPr>
          <a:lstStyle>
            <a:lvl1pPr marL="0" indent="0" algn="l">
              <a:buFont typeface="Arial" panose="020B0604020202020204" pitchFamily="34" charset="0"/>
              <a:buNone/>
              <a:defRPr sz="4000" b="0" i="0">
                <a:solidFill>
                  <a:schemeClr val="bg1"/>
                </a:solidFill>
                <a:latin typeface="Rotunda Thin-Med" pitchFamily="2" charset="0"/>
              </a:defRPr>
            </a:lvl1pPr>
          </a:lstStyle>
          <a:p>
            <a:r>
              <a:rPr lang="de-DE"/>
              <a:t>Agenda</a:t>
            </a:r>
            <a:br>
              <a:rPr lang="de-DE"/>
            </a:br>
            <a:br>
              <a:rPr lang="de-DE"/>
            </a:br>
            <a:br>
              <a:rPr lang="de-DE"/>
            </a:br>
            <a:endParaRPr lang="de-DE"/>
          </a:p>
        </p:txBody>
      </p:sp>
      <p:sp>
        <p:nvSpPr>
          <p:cNvPr id="5" name="Datumsplatzhalter 1">
            <a:extLst>
              <a:ext uri="{FF2B5EF4-FFF2-40B4-BE49-F238E27FC236}">
                <a16:creationId xmlns:a16="http://schemas.microsoft.com/office/drawing/2014/main" id="{834FF9E9-FC12-861B-39E1-B89176B3CACB}"/>
              </a:ext>
            </a:extLst>
          </p:cNvPr>
          <p:cNvSpPr>
            <a:spLocks noGrp="1"/>
          </p:cNvSpPr>
          <p:nvPr>
            <p:ph type="dt" sz="half" idx="10"/>
          </p:nvPr>
        </p:nvSpPr>
        <p:spPr>
          <a:xfrm>
            <a:off x="11246226" y="6510456"/>
            <a:ext cx="945774" cy="230400"/>
          </a:xfrm>
        </p:spPr>
        <p:txBody>
          <a:bodyPr/>
          <a:lstStyle>
            <a:lvl1pPr>
              <a:defRPr sz="900" b="0" i="0">
                <a:solidFill>
                  <a:schemeClr val="bg1"/>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CECF0D9C-1D28-CFDC-5EC0-79AD3A0068EF}"/>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bg1"/>
                </a:solidFill>
                <a:latin typeface="Rotunda Hair-Light" pitchFamily="2" charset="0"/>
              </a:rPr>
              <a:pPr algn="ctr"/>
              <a:t>‹Nr.›</a:t>
            </a:fld>
            <a:endParaRPr lang="de-DE" b="0" i="0">
              <a:solidFill>
                <a:schemeClr val="bg1"/>
              </a:solidFill>
              <a:latin typeface="Rotunda Hair-Light" pitchFamily="2" charset="0"/>
            </a:endParaRPr>
          </a:p>
        </p:txBody>
      </p:sp>
      <p:sp>
        <p:nvSpPr>
          <p:cNvPr id="9" name="Textplatzhalter 3">
            <a:extLst>
              <a:ext uri="{FF2B5EF4-FFF2-40B4-BE49-F238E27FC236}">
                <a16:creationId xmlns:a16="http://schemas.microsoft.com/office/drawing/2014/main" id="{4F36FB70-45D0-86CA-B310-26DA5801A642}"/>
              </a:ext>
            </a:extLst>
          </p:cNvPr>
          <p:cNvSpPr>
            <a:spLocks noGrp="1"/>
          </p:cNvSpPr>
          <p:nvPr>
            <p:ph type="body" sz="half" idx="2" hasCustomPrompt="1"/>
          </p:nvPr>
        </p:nvSpPr>
        <p:spPr>
          <a:xfrm>
            <a:off x="5419178" y="1575809"/>
            <a:ext cx="6092754" cy="4470764"/>
          </a:xfrm>
        </p:spPr>
        <p:txBody>
          <a:bodyPr>
            <a:noAutofit/>
          </a:bodyPr>
          <a:lstStyle>
            <a:lvl1pPr marL="342900" indent="-342900">
              <a:lnSpc>
                <a:spcPct val="150000"/>
              </a:lnSpc>
              <a:buFont typeface="Arial" panose="020B0604020202020204" pitchFamily="34" charset="0"/>
              <a:buChar char="•"/>
              <a:defRPr sz="2000" b="0" i="0">
                <a:solidFill>
                  <a:schemeClr val="bg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Thema 1</a:t>
            </a:r>
          </a:p>
          <a:p>
            <a:pPr lvl="0"/>
            <a:r>
              <a:rPr lang="de-DE"/>
              <a:t>Thema 2</a:t>
            </a:r>
          </a:p>
          <a:p>
            <a:pPr lvl="0"/>
            <a:r>
              <a:rPr lang="de-DE"/>
              <a:t>…</a:t>
            </a:r>
          </a:p>
          <a:p>
            <a:pPr lvl="0"/>
            <a:endParaRPr lang="de-DE"/>
          </a:p>
        </p:txBody>
      </p:sp>
    </p:spTree>
    <p:extLst>
      <p:ext uri="{BB962C8B-B14F-4D97-AF65-F5344CB8AC3E}">
        <p14:creationId xmlns:p14="http://schemas.microsoft.com/office/powerpoint/2010/main" val="3645212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05B51-CE4C-BE90-F04D-0A9887105B2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D4A2580-C789-B9F4-C4DE-DA69A20D1AF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62D2591-2682-8798-A3F0-3352489CD60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B04A2A6-C164-6415-66C8-28CABF9E58EB}"/>
              </a:ext>
            </a:extLst>
          </p:cNvPr>
          <p:cNvSpPr>
            <a:spLocks noGrp="1"/>
          </p:cNvSpPr>
          <p:nvPr>
            <p:ph type="dt" sz="half" idx="10"/>
          </p:nvPr>
        </p:nvSpPr>
        <p:spPr/>
        <p:txBody>
          <a:bodyPr/>
          <a:lstStyle/>
          <a:p>
            <a:fld id="{991BC17B-CFD3-CC4C-A968-FC4F5A710415}" type="datetime1">
              <a:rPr lang="de-DE" smtClean="0"/>
              <a:t>03.06.2025</a:t>
            </a:fld>
            <a:endParaRPr lang="de-DE"/>
          </a:p>
        </p:txBody>
      </p:sp>
      <p:sp>
        <p:nvSpPr>
          <p:cNvPr id="6" name="Fußzeilenplatzhalter 5">
            <a:extLst>
              <a:ext uri="{FF2B5EF4-FFF2-40B4-BE49-F238E27FC236}">
                <a16:creationId xmlns:a16="http://schemas.microsoft.com/office/drawing/2014/main" id="{6D454D75-D795-C36E-EEFE-3E6A6EF1CB0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9143EF-0DE3-E9A4-C758-82048C122F4C}"/>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04148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F8C97-0DC9-8089-C205-B88F75C9BB5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140683F-53C1-4858-CCE1-EBC79A995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E353B1A-733A-DD45-E728-3D3E04D036C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3817C50-E93B-E74A-FA31-73DBA07A2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2CA20C0-C843-0456-50AC-CDCFF616D19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54F7FA0-5282-5BF4-7BC9-B7C1CEB6E521}"/>
              </a:ext>
            </a:extLst>
          </p:cNvPr>
          <p:cNvSpPr>
            <a:spLocks noGrp="1"/>
          </p:cNvSpPr>
          <p:nvPr>
            <p:ph type="dt" sz="half" idx="10"/>
          </p:nvPr>
        </p:nvSpPr>
        <p:spPr/>
        <p:txBody>
          <a:bodyPr/>
          <a:lstStyle/>
          <a:p>
            <a:fld id="{BEFFF3FA-0FD4-1C4D-813E-A02FE936032E}" type="datetime1">
              <a:rPr lang="de-DE" smtClean="0"/>
              <a:t>03.06.2025</a:t>
            </a:fld>
            <a:endParaRPr lang="de-DE"/>
          </a:p>
        </p:txBody>
      </p:sp>
      <p:sp>
        <p:nvSpPr>
          <p:cNvPr id="8" name="Fußzeilenplatzhalter 7">
            <a:extLst>
              <a:ext uri="{FF2B5EF4-FFF2-40B4-BE49-F238E27FC236}">
                <a16:creationId xmlns:a16="http://schemas.microsoft.com/office/drawing/2014/main" id="{D9FB618E-2B86-617F-5A12-6D06509B07F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A6F1BC-5F2E-785A-724B-DCE52FB781C2}"/>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2347437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E11D7-0C6A-95F8-7A03-1746D3B467C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8DD0896-CB44-4539-6BBA-CB652416C5DD}"/>
              </a:ext>
            </a:extLst>
          </p:cNvPr>
          <p:cNvSpPr>
            <a:spLocks noGrp="1"/>
          </p:cNvSpPr>
          <p:nvPr>
            <p:ph type="dt" sz="half" idx="10"/>
          </p:nvPr>
        </p:nvSpPr>
        <p:spPr/>
        <p:txBody>
          <a:bodyPr/>
          <a:lstStyle/>
          <a:p>
            <a:fld id="{3DCFA33B-BDBE-844C-8088-6953AB78ABBC}" type="datetime1">
              <a:rPr lang="de-DE" smtClean="0"/>
              <a:t>03.06.2025</a:t>
            </a:fld>
            <a:endParaRPr lang="de-DE"/>
          </a:p>
        </p:txBody>
      </p:sp>
      <p:sp>
        <p:nvSpPr>
          <p:cNvPr id="4" name="Fußzeilenplatzhalter 3">
            <a:extLst>
              <a:ext uri="{FF2B5EF4-FFF2-40B4-BE49-F238E27FC236}">
                <a16:creationId xmlns:a16="http://schemas.microsoft.com/office/drawing/2014/main" id="{E41F3191-E404-1B73-6C29-B24D4E4C214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2216D2D-0758-8CD1-4CB1-3F9C2F31F70A}"/>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4671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518B62-6928-A0EA-9EE5-4F22FD7331E6}"/>
              </a:ext>
            </a:extLst>
          </p:cNvPr>
          <p:cNvSpPr>
            <a:spLocks noGrp="1"/>
          </p:cNvSpPr>
          <p:nvPr>
            <p:ph type="dt" sz="half" idx="10"/>
          </p:nvPr>
        </p:nvSpPr>
        <p:spPr/>
        <p:txBody>
          <a:bodyPr/>
          <a:lstStyle/>
          <a:p>
            <a:fld id="{0953CF09-8C9A-7649-B839-21E970E44BF3}" type="datetime1">
              <a:rPr lang="de-DE" smtClean="0"/>
              <a:t>03.06.2025</a:t>
            </a:fld>
            <a:endParaRPr lang="de-DE"/>
          </a:p>
        </p:txBody>
      </p:sp>
      <p:sp>
        <p:nvSpPr>
          <p:cNvPr id="3" name="Fußzeilenplatzhalter 2">
            <a:extLst>
              <a:ext uri="{FF2B5EF4-FFF2-40B4-BE49-F238E27FC236}">
                <a16:creationId xmlns:a16="http://schemas.microsoft.com/office/drawing/2014/main" id="{5A47EDB3-C40A-A38F-F970-B1A846594BC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525BC1F-D422-E05F-47FA-6FEF8014A290}"/>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4022436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5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796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C44C9-E53C-997E-EFBC-08A20587F70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4386E6F-0E93-6FDD-FAE4-D2427D93A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FD16984-8A28-67C2-837D-31DCEB2A6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38C2B58-8101-EAB0-F9D6-3F72A17CB564}"/>
              </a:ext>
            </a:extLst>
          </p:cNvPr>
          <p:cNvSpPr>
            <a:spLocks noGrp="1"/>
          </p:cNvSpPr>
          <p:nvPr>
            <p:ph type="dt" sz="half" idx="10"/>
          </p:nvPr>
        </p:nvSpPr>
        <p:spPr/>
        <p:txBody>
          <a:bodyPr/>
          <a:lstStyle/>
          <a:p>
            <a:fld id="{28EE9E9C-0E77-0842-B8AE-ACB74AB35275}" type="datetime1">
              <a:rPr lang="de-DE" smtClean="0"/>
              <a:t>03.06.2025</a:t>
            </a:fld>
            <a:endParaRPr lang="de-DE"/>
          </a:p>
        </p:txBody>
      </p:sp>
      <p:sp>
        <p:nvSpPr>
          <p:cNvPr id="6" name="Fußzeilenplatzhalter 5">
            <a:extLst>
              <a:ext uri="{FF2B5EF4-FFF2-40B4-BE49-F238E27FC236}">
                <a16:creationId xmlns:a16="http://schemas.microsoft.com/office/drawing/2014/main" id="{B14ED729-7E8B-07CF-6004-E561C80791D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441284-D5B0-7698-B4D3-B4643F5720B7}"/>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4236883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07972-305E-18A0-821D-2550DF10EA7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06C88F4-A75A-B5AA-1EE2-48AE3B3EC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73EE85B-83C9-A2A4-264C-DAD3FBD9F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2A90AD-6B62-7451-13D1-2C54534C53F2}"/>
              </a:ext>
            </a:extLst>
          </p:cNvPr>
          <p:cNvSpPr>
            <a:spLocks noGrp="1"/>
          </p:cNvSpPr>
          <p:nvPr>
            <p:ph type="dt" sz="half" idx="10"/>
          </p:nvPr>
        </p:nvSpPr>
        <p:spPr/>
        <p:txBody>
          <a:bodyPr/>
          <a:lstStyle/>
          <a:p>
            <a:fld id="{A9E16045-817E-904F-AD43-3EE24BD9689B}" type="datetime1">
              <a:rPr lang="de-DE" smtClean="0"/>
              <a:t>03.06.2025</a:t>
            </a:fld>
            <a:endParaRPr lang="de-DE"/>
          </a:p>
        </p:txBody>
      </p:sp>
      <p:sp>
        <p:nvSpPr>
          <p:cNvPr id="6" name="Fußzeilenplatzhalter 5">
            <a:extLst>
              <a:ext uri="{FF2B5EF4-FFF2-40B4-BE49-F238E27FC236}">
                <a16:creationId xmlns:a16="http://schemas.microsoft.com/office/drawing/2014/main" id="{26DF5063-22FE-4CAB-54AF-E4728F20331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179BB3-ED57-4183-8931-F6B2A67B845C}"/>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265777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A7082-0602-D1F6-9639-309075A9072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30B35C6-C983-7FCB-E1D4-38A8A98E82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88CC5C8-AA1C-A868-108D-69B970034E00}"/>
              </a:ext>
            </a:extLst>
          </p:cNvPr>
          <p:cNvSpPr>
            <a:spLocks noGrp="1"/>
          </p:cNvSpPr>
          <p:nvPr>
            <p:ph type="dt" sz="half" idx="10"/>
          </p:nvPr>
        </p:nvSpPr>
        <p:spPr/>
        <p:txBody>
          <a:bodyPr/>
          <a:lstStyle/>
          <a:p>
            <a:fld id="{B253DB4E-7541-D144-90DF-FE8A9266070B}" type="datetime1">
              <a:rPr lang="de-DE" smtClean="0"/>
              <a:t>03.06.2025</a:t>
            </a:fld>
            <a:endParaRPr lang="de-DE"/>
          </a:p>
        </p:txBody>
      </p:sp>
      <p:sp>
        <p:nvSpPr>
          <p:cNvPr id="5" name="Fußzeilenplatzhalter 4">
            <a:extLst>
              <a:ext uri="{FF2B5EF4-FFF2-40B4-BE49-F238E27FC236}">
                <a16:creationId xmlns:a16="http://schemas.microsoft.com/office/drawing/2014/main" id="{D159AD03-C4BD-0553-23E6-6A0959D5A8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1DCC56-0FDF-5F8D-CBB0-68E874E2DE48}"/>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389958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903788F-BA17-BE4D-6ADD-24CEAFEB213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6D1FEE0-6EFB-D4CE-2CC2-F22022531DE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ADAAFB-BF1C-4A70-BE4D-33F2F178DA9E}"/>
              </a:ext>
            </a:extLst>
          </p:cNvPr>
          <p:cNvSpPr>
            <a:spLocks noGrp="1"/>
          </p:cNvSpPr>
          <p:nvPr>
            <p:ph type="dt" sz="half" idx="10"/>
          </p:nvPr>
        </p:nvSpPr>
        <p:spPr/>
        <p:txBody>
          <a:bodyPr/>
          <a:lstStyle/>
          <a:p>
            <a:fld id="{563113E1-FB01-324C-B201-48FEF718D75A}" type="datetime1">
              <a:rPr lang="de-DE" smtClean="0"/>
              <a:t>03.06.2025</a:t>
            </a:fld>
            <a:endParaRPr lang="de-DE"/>
          </a:p>
        </p:txBody>
      </p:sp>
      <p:sp>
        <p:nvSpPr>
          <p:cNvPr id="5" name="Fußzeilenplatzhalter 4">
            <a:extLst>
              <a:ext uri="{FF2B5EF4-FFF2-40B4-BE49-F238E27FC236}">
                <a16:creationId xmlns:a16="http://schemas.microsoft.com/office/drawing/2014/main" id="{6D1FBC76-DF75-A936-574A-0F766394F2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966148-C7C6-8B24-6FAF-DAFD64DF3520}"/>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530559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halt Grüner Block mit Aufzählun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AC15884-8B3A-7B4C-86B0-440DA8E83373}"/>
              </a:ext>
            </a:extLst>
          </p:cNvPr>
          <p:cNvSpPr/>
          <p:nvPr userDrawn="1"/>
        </p:nvSpPr>
        <p:spPr>
          <a:xfrm>
            <a:off x="0" y="0"/>
            <a:ext cx="53519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4C4420A-E9B5-4D4E-927D-C75718EE5E2A}"/>
              </a:ext>
            </a:extLst>
          </p:cNvPr>
          <p:cNvSpPr/>
          <p:nvPr userDrawn="1"/>
        </p:nvSpPr>
        <p:spPr>
          <a:xfrm>
            <a:off x="5351928" y="1"/>
            <a:ext cx="6840071" cy="6858000"/>
          </a:xfrm>
          <a:prstGeom prst="rect">
            <a:avLst/>
          </a:prstGeom>
          <a:solidFill>
            <a:srgbClr val="00A1A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69940E5-0E0D-D346-B794-18EA052D4680}"/>
              </a:ext>
            </a:extLst>
          </p:cNvPr>
          <p:cNvSpPr>
            <a:spLocks noGrp="1"/>
          </p:cNvSpPr>
          <p:nvPr>
            <p:ph type="title"/>
          </p:nvPr>
        </p:nvSpPr>
        <p:spPr>
          <a:xfrm>
            <a:off x="450000" y="658800"/>
            <a:ext cx="4145280" cy="1203343"/>
          </a:xfrm>
        </p:spPr>
        <p:txBody>
          <a:bodyPr anchor="t" anchorCtr="0">
            <a:spAutoFit/>
          </a:bodyPr>
          <a:lstStyle>
            <a:lvl1pPr>
              <a:defRPr sz="4000">
                <a:solidFill>
                  <a:schemeClr val="bg1"/>
                </a:solidFill>
                <a:latin typeface="Helvetica" pitchFamily="2" charset="0"/>
              </a:defRPr>
            </a:lvl1pPr>
          </a:lstStyle>
          <a:p>
            <a:r>
              <a:rPr lang="de-DE"/>
              <a:t>Mastertitelformat bearbeiten</a:t>
            </a:r>
          </a:p>
        </p:txBody>
      </p:sp>
      <p:sp>
        <p:nvSpPr>
          <p:cNvPr id="8" name="Inhaltsplatzhalter 3">
            <a:extLst>
              <a:ext uri="{FF2B5EF4-FFF2-40B4-BE49-F238E27FC236}">
                <a16:creationId xmlns:a16="http://schemas.microsoft.com/office/drawing/2014/main" id="{6BB762A1-DE09-5B40-8965-47E8403EDBCD}"/>
              </a:ext>
            </a:extLst>
          </p:cNvPr>
          <p:cNvSpPr>
            <a:spLocks noGrp="1"/>
          </p:cNvSpPr>
          <p:nvPr>
            <p:ph sz="half" idx="2"/>
          </p:nvPr>
        </p:nvSpPr>
        <p:spPr>
          <a:xfrm>
            <a:off x="5803200" y="658800"/>
            <a:ext cx="5938800" cy="5780100"/>
          </a:xfrm>
        </p:spPr>
        <p:txBody>
          <a:bodyPr/>
          <a:lstStyle>
            <a:lvl1pPr>
              <a:buClr>
                <a:srgbClr val="00A1AF"/>
              </a:buClr>
              <a:buFont typeface="Wingdings" pitchFamily="2" charset="2"/>
              <a:buChar char="§"/>
              <a:defRPr sz="2000">
                <a:latin typeface="Helvetica" pitchFamily="2" charset="0"/>
              </a:defRPr>
            </a:lvl1pPr>
            <a:lvl2pPr>
              <a:buClr>
                <a:srgbClr val="00A1AF"/>
              </a:buClr>
              <a:buFont typeface="Wingdings" pitchFamily="2" charset="2"/>
              <a:buChar char="§"/>
              <a:defRPr sz="1800">
                <a:latin typeface="Helvetica" pitchFamily="2" charset="0"/>
              </a:defRPr>
            </a:lvl2pPr>
            <a:lvl3pPr>
              <a:buFont typeface="Wingdings" pitchFamily="2" charset="2"/>
              <a:buChar char="§"/>
              <a:defRPr sz="1600">
                <a:latin typeface="Helvetica" pitchFamily="2" charset="0"/>
              </a:defRPr>
            </a:lvl3pPr>
            <a:lvl4pPr>
              <a:defRPr>
                <a:latin typeface="Helvetica" pitchFamily="2" charset="0"/>
              </a:defRPr>
            </a:lvl4pPr>
            <a:lvl5pPr>
              <a:defRPr>
                <a:latin typeface="Helvetica" pitchFamily="2" charset="0"/>
              </a:defRPr>
            </a:lvl5pPr>
          </a:lstStyle>
          <a:p>
            <a:pPr lvl="0"/>
            <a:r>
              <a:rPr lang="de-DE"/>
              <a:t>Mastertextformat bearbeiten</a:t>
            </a:r>
          </a:p>
          <a:p>
            <a:pPr lvl="1"/>
            <a:r>
              <a:rPr lang="de-DE"/>
              <a:t>Zweite Ebene</a:t>
            </a:r>
          </a:p>
          <a:p>
            <a:pPr lvl="2"/>
            <a:r>
              <a:rPr lang="de-DE"/>
              <a:t>Dritte Ebene</a:t>
            </a:r>
          </a:p>
        </p:txBody>
      </p:sp>
      <p:sp>
        <p:nvSpPr>
          <p:cNvPr id="9" name="Textfeld 8">
            <a:extLst>
              <a:ext uri="{FF2B5EF4-FFF2-40B4-BE49-F238E27FC236}">
                <a16:creationId xmlns:a16="http://schemas.microsoft.com/office/drawing/2014/main" id="{CFF54F9D-5131-2C4F-B272-64F28DE97B4F}"/>
              </a:ext>
            </a:extLst>
          </p:cNvPr>
          <p:cNvSpPr txBox="1"/>
          <p:nvPr userDrawn="1"/>
        </p:nvSpPr>
        <p:spPr>
          <a:xfrm>
            <a:off x="9140880" y="6595960"/>
            <a:ext cx="3050357" cy="261610"/>
          </a:xfrm>
          <a:prstGeom prst="rect">
            <a:avLst/>
          </a:prstGeom>
          <a:noFill/>
        </p:spPr>
        <p:txBody>
          <a:bodyPr wrap="square" rtlCol="0">
            <a:spAutoFit/>
          </a:bodyPr>
          <a:lstStyle/>
          <a:p>
            <a:pPr algn="r"/>
            <a:r>
              <a:rPr lang="de-DE" sz="1050" b="0" i="0">
                <a:solidFill>
                  <a:schemeClr val="bg1">
                    <a:lumMod val="50000"/>
                  </a:schemeClr>
                </a:solidFill>
                <a:latin typeface="Helvetica" pitchFamily="2" charset="0"/>
              </a:rPr>
              <a:t>Nr. </a:t>
            </a:r>
            <a:fld id="{81686F37-12C2-9E4E-92F0-D90BEB66B2E9}" type="slidenum">
              <a:rPr lang="de-DE" sz="1050" b="0" i="0" smtClean="0">
                <a:solidFill>
                  <a:schemeClr val="bg1">
                    <a:lumMod val="50000"/>
                  </a:schemeClr>
                </a:solidFill>
                <a:latin typeface="Helvetica" pitchFamily="2" charset="0"/>
              </a:rPr>
              <a:pPr algn="r"/>
              <a:t>‹Nr.›</a:t>
            </a:fld>
            <a:endParaRPr lang="de-DE" sz="1050" b="0" i="0">
              <a:solidFill>
                <a:schemeClr val="bg1">
                  <a:lumMod val="50000"/>
                </a:schemeClr>
              </a:solidFill>
              <a:latin typeface="Helvetica" pitchFamily="2" charset="0"/>
            </a:endParaRPr>
          </a:p>
        </p:txBody>
      </p:sp>
    </p:spTree>
    <p:extLst>
      <p:ext uri="{BB962C8B-B14F-4D97-AF65-F5344CB8AC3E}">
        <p14:creationId xmlns:p14="http://schemas.microsoft.com/office/powerpoint/2010/main" val="134069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9475D2-2C55-7457-8997-28E6FE1D4F4F}"/>
              </a:ext>
            </a:extLst>
          </p:cNvPr>
          <p:cNvPicPr>
            <a:picLocks noChangeAspect="1"/>
          </p:cNvPicPr>
          <p:nvPr userDrawn="1"/>
        </p:nvPicPr>
        <p:blipFill>
          <a:blip r:embed="rId2"/>
          <a:srcRect/>
          <a:stretch/>
        </p:blipFill>
        <p:spPr>
          <a:xfrm>
            <a:off x="0" y="-7557"/>
            <a:ext cx="12192000" cy="6858000"/>
          </a:xfrm>
          <a:prstGeom prst="rect">
            <a:avLst/>
          </a:prstGeom>
        </p:spPr>
      </p:pic>
      <p:sp>
        <p:nvSpPr>
          <p:cNvPr id="6" name="Rechteck 5">
            <a:extLst>
              <a:ext uri="{FF2B5EF4-FFF2-40B4-BE49-F238E27FC236}">
                <a16:creationId xmlns:a16="http://schemas.microsoft.com/office/drawing/2014/main" id="{CFEABCD5-799A-BAF1-9E5A-F7796A8204D4}"/>
              </a:ext>
            </a:extLst>
          </p:cNvPr>
          <p:cNvSpPr/>
          <p:nvPr userDrawn="1"/>
        </p:nvSpPr>
        <p:spPr>
          <a:xfrm>
            <a:off x="5150224" y="477809"/>
            <a:ext cx="6657412" cy="59023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A81F8089-C52A-6B92-6956-0FF26B4066D7}"/>
              </a:ext>
            </a:extLst>
          </p:cNvPr>
          <p:cNvSpPr txBox="1">
            <a:spLocks/>
          </p:cNvSpPr>
          <p:nvPr userDrawn="1"/>
        </p:nvSpPr>
        <p:spPr>
          <a:xfrm>
            <a:off x="11697768"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b="0" i="0">
              <a:solidFill>
                <a:schemeClr val="bg1"/>
              </a:solidFill>
              <a:latin typeface="Rotunda Hair-Light" pitchFamily="2" charset="0"/>
            </a:endParaRPr>
          </a:p>
        </p:txBody>
      </p:sp>
      <p:sp>
        <p:nvSpPr>
          <p:cNvPr id="3" name="Titel 1">
            <a:extLst>
              <a:ext uri="{FF2B5EF4-FFF2-40B4-BE49-F238E27FC236}">
                <a16:creationId xmlns:a16="http://schemas.microsoft.com/office/drawing/2014/main" id="{D4DA5CE0-07E3-A9F9-0F62-460F8DBFD580}"/>
              </a:ext>
            </a:extLst>
          </p:cNvPr>
          <p:cNvSpPr>
            <a:spLocks noGrp="1"/>
          </p:cNvSpPr>
          <p:nvPr>
            <p:ph type="ctrTitle" hasCustomPrompt="1"/>
          </p:nvPr>
        </p:nvSpPr>
        <p:spPr>
          <a:xfrm>
            <a:off x="5423646" y="707261"/>
            <a:ext cx="6092754" cy="5399923"/>
          </a:xfrm>
        </p:spPr>
        <p:txBody>
          <a:bodyPr anchor="ctr" anchorCtr="0">
            <a:normAutofit/>
          </a:bodyPr>
          <a:lstStyle>
            <a:lvl1pPr algn="l">
              <a:defRPr sz="4000" b="0" i="0">
                <a:solidFill>
                  <a:schemeClr val="bg1"/>
                </a:solidFill>
                <a:latin typeface="Rotunda Thin-Med" pitchFamily="2" charset="0"/>
              </a:defRPr>
            </a:lvl1pPr>
          </a:lstStyle>
          <a:p>
            <a:r>
              <a:rPr lang="de-DE"/>
              <a:t>Kapitelseite/</a:t>
            </a:r>
            <a:r>
              <a:rPr lang="de-DE" err="1"/>
              <a:t>Trenner</a:t>
            </a:r>
            <a:endParaRPr lang="de-DE"/>
          </a:p>
        </p:txBody>
      </p:sp>
      <p:sp>
        <p:nvSpPr>
          <p:cNvPr id="5" name="Datumsplatzhalter 1">
            <a:extLst>
              <a:ext uri="{FF2B5EF4-FFF2-40B4-BE49-F238E27FC236}">
                <a16:creationId xmlns:a16="http://schemas.microsoft.com/office/drawing/2014/main" id="{834FF9E9-FC12-861B-39E1-B89176B3CACB}"/>
              </a:ext>
            </a:extLst>
          </p:cNvPr>
          <p:cNvSpPr>
            <a:spLocks noGrp="1"/>
          </p:cNvSpPr>
          <p:nvPr>
            <p:ph type="dt" sz="half" idx="10"/>
          </p:nvPr>
        </p:nvSpPr>
        <p:spPr>
          <a:xfrm>
            <a:off x="11246226" y="6510456"/>
            <a:ext cx="945774" cy="230400"/>
          </a:xfrm>
        </p:spPr>
        <p:txBody>
          <a:bodyPr/>
          <a:lstStyle>
            <a:lvl1pPr>
              <a:defRPr sz="900" b="0" i="0">
                <a:solidFill>
                  <a:schemeClr val="bg1"/>
                </a:solidFill>
                <a:latin typeface="Rotunda Hair-Light" pitchFamily="2" charset="0"/>
              </a:defRPr>
            </a:lvl1pPr>
          </a:lstStyle>
          <a:p>
            <a:fld id="{0953CF09-8C9A-7649-B839-21E970E44BF3}" type="datetime1">
              <a:rPr lang="de-DE" smtClean="0"/>
              <a:pPr/>
              <a:t>03.06.2025</a:t>
            </a:fld>
            <a:endParaRPr lang="de-DE"/>
          </a:p>
        </p:txBody>
      </p:sp>
      <p:sp>
        <p:nvSpPr>
          <p:cNvPr id="2" name="Foliennummernplatzhalter 5">
            <a:extLst>
              <a:ext uri="{FF2B5EF4-FFF2-40B4-BE49-F238E27FC236}">
                <a16:creationId xmlns:a16="http://schemas.microsoft.com/office/drawing/2014/main" id="{CECF0D9C-1D28-CFDC-5EC0-79AD3A0068EF}"/>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bg1"/>
                </a:solidFill>
                <a:latin typeface="Rotunda Hair-Light" pitchFamily="2" charset="0"/>
              </a:rPr>
              <a:pPr algn="ctr"/>
              <a:t>‹Nr.›</a:t>
            </a:fld>
            <a:endParaRPr lang="de-DE" b="0" i="0">
              <a:solidFill>
                <a:schemeClr val="bg1"/>
              </a:solidFill>
              <a:latin typeface="Rotunda Hair-Light" pitchFamily="2" charset="0"/>
            </a:endParaRPr>
          </a:p>
        </p:txBody>
      </p:sp>
    </p:spTree>
    <p:extLst>
      <p:ext uri="{BB962C8B-B14F-4D97-AF65-F5344CB8AC3E}">
        <p14:creationId xmlns:p14="http://schemas.microsoft.com/office/powerpoint/2010/main" val="1277000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Weißer Block / le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9940E5-0E0D-D346-B794-18EA052D4680}"/>
              </a:ext>
            </a:extLst>
          </p:cNvPr>
          <p:cNvSpPr>
            <a:spLocks noGrp="1"/>
          </p:cNvSpPr>
          <p:nvPr>
            <p:ph type="title"/>
          </p:nvPr>
        </p:nvSpPr>
        <p:spPr>
          <a:xfrm>
            <a:off x="450000" y="658800"/>
            <a:ext cx="4145280" cy="2995295"/>
          </a:xfrm>
        </p:spPr>
        <p:txBody>
          <a:bodyPr anchor="t" anchorCtr="0">
            <a:normAutofit/>
          </a:bodyPr>
          <a:lstStyle>
            <a:lvl1pPr>
              <a:defRPr sz="4000">
                <a:solidFill>
                  <a:srgbClr val="00A1AF"/>
                </a:solidFill>
                <a:latin typeface="Helvetica" pitchFamily="2" charset="0"/>
              </a:defRPr>
            </a:lvl1pPr>
          </a:lstStyle>
          <a:p>
            <a:r>
              <a:rPr lang="de-DE"/>
              <a:t>Mastertitelformat bearbeiten</a:t>
            </a:r>
          </a:p>
        </p:txBody>
      </p:sp>
      <p:sp>
        <p:nvSpPr>
          <p:cNvPr id="4" name="Textfeld 3">
            <a:extLst>
              <a:ext uri="{FF2B5EF4-FFF2-40B4-BE49-F238E27FC236}">
                <a16:creationId xmlns:a16="http://schemas.microsoft.com/office/drawing/2014/main" id="{D322109B-2B17-A54A-8582-36449B00826A}"/>
              </a:ext>
            </a:extLst>
          </p:cNvPr>
          <p:cNvSpPr txBox="1"/>
          <p:nvPr userDrawn="1"/>
        </p:nvSpPr>
        <p:spPr>
          <a:xfrm>
            <a:off x="9140880" y="6595960"/>
            <a:ext cx="3050357" cy="261610"/>
          </a:xfrm>
          <a:prstGeom prst="rect">
            <a:avLst/>
          </a:prstGeom>
          <a:noFill/>
        </p:spPr>
        <p:txBody>
          <a:bodyPr wrap="square" rtlCol="0">
            <a:spAutoFit/>
          </a:bodyPr>
          <a:lstStyle/>
          <a:p>
            <a:pPr algn="r"/>
            <a:r>
              <a:rPr lang="de-DE" sz="1050" b="0" i="0">
                <a:solidFill>
                  <a:schemeClr val="bg1">
                    <a:lumMod val="50000"/>
                  </a:schemeClr>
                </a:solidFill>
                <a:latin typeface="Helvetica" pitchFamily="2" charset="0"/>
              </a:rPr>
              <a:t>Nr. </a:t>
            </a:r>
            <a:fld id="{81686F37-12C2-9E4E-92F0-D90BEB66B2E9}" type="slidenum">
              <a:rPr lang="de-DE" sz="1050" b="0" i="0" smtClean="0">
                <a:solidFill>
                  <a:schemeClr val="bg1">
                    <a:lumMod val="50000"/>
                  </a:schemeClr>
                </a:solidFill>
                <a:latin typeface="Helvetica" pitchFamily="2" charset="0"/>
              </a:rPr>
              <a:pPr algn="r"/>
              <a:t>‹Nr.›</a:t>
            </a:fld>
            <a:endParaRPr lang="de-DE" sz="1050" b="0" i="0">
              <a:solidFill>
                <a:schemeClr val="bg1">
                  <a:lumMod val="50000"/>
                </a:schemeClr>
              </a:solidFill>
              <a:latin typeface="Helvetica" pitchFamily="2" charset="0"/>
            </a:endParaRPr>
          </a:p>
        </p:txBody>
      </p:sp>
    </p:spTree>
    <p:extLst>
      <p:ext uri="{BB962C8B-B14F-4D97-AF65-F5344CB8AC3E}">
        <p14:creationId xmlns:p14="http://schemas.microsoft.com/office/powerpoint/2010/main" val="3595625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5997AC6-F14C-DD44-FCFC-86E3BBFCC357}"/>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hteck 7">
            <a:extLst>
              <a:ext uri="{FF2B5EF4-FFF2-40B4-BE49-F238E27FC236}">
                <a16:creationId xmlns:a16="http://schemas.microsoft.com/office/drawing/2014/main" id="{5863464E-38AE-B5AD-1818-64C1132D98E5}"/>
              </a:ext>
            </a:extLst>
          </p:cNvPr>
          <p:cNvSpPr/>
          <p:nvPr userDrawn="1"/>
        </p:nvSpPr>
        <p:spPr>
          <a:xfrm>
            <a:off x="384361" y="4237726"/>
            <a:ext cx="11423275" cy="210841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DF57325E-4261-96F4-5EDA-07F60DF56772}"/>
              </a:ext>
            </a:extLst>
          </p:cNvPr>
          <p:cNvPicPr>
            <a:picLocks noChangeAspect="1"/>
          </p:cNvPicPr>
          <p:nvPr userDrawn="1"/>
        </p:nvPicPr>
        <p:blipFill>
          <a:blip r:embed="rId3"/>
          <a:srcRect/>
          <a:stretch/>
        </p:blipFill>
        <p:spPr>
          <a:xfrm>
            <a:off x="7553692" y="511864"/>
            <a:ext cx="4118125" cy="719288"/>
          </a:xfrm>
          <a:prstGeom prst="rect">
            <a:avLst/>
          </a:prstGeom>
        </p:spPr>
      </p:pic>
      <p:sp>
        <p:nvSpPr>
          <p:cNvPr id="2" name="Titel 1">
            <a:extLst>
              <a:ext uri="{FF2B5EF4-FFF2-40B4-BE49-F238E27FC236}">
                <a16:creationId xmlns:a16="http://schemas.microsoft.com/office/drawing/2014/main" id="{FDD7954A-3628-7A76-C731-95D4E16CA51C}"/>
              </a:ext>
            </a:extLst>
          </p:cNvPr>
          <p:cNvSpPr>
            <a:spLocks noGrp="1"/>
          </p:cNvSpPr>
          <p:nvPr>
            <p:ph type="ctrTitle"/>
          </p:nvPr>
        </p:nvSpPr>
        <p:spPr>
          <a:xfrm>
            <a:off x="548188" y="4446424"/>
            <a:ext cx="11095620" cy="1210507"/>
          </a:xfrm>
        </p:spPr>
        <p:txBody>
          <a:bodyPr anchor="ctr" anchorCtr="0">
            <a:normAutofit/>
          </a:bodyPr>
          <a:lstStyle>
            <a:lvl1pPr algn="l">
              <a:defRPr sz="32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7C59E5A1-6E54-3818-AB4C-75A30A1A8B2C}"/>
              </a:ext>
            </a:extLst>
          </p:cNvPr>
          <p:cNvSpPr>
            <a:spLocks noGrp="1"/>
          </p:cNvSpPr>
          <p:nvPr>
            <p:ph type="subTitle" idx="1" hasCustomPrompt="1"/>
          </p:nvPr>
        </p:nvSpPr>
        <p:spPr>
          <a:xfrm>
            <a:off x="548187" y="5749447"/>
            <a:ext cx="11095619" cy="504173"/>
          </a:xfrm>
        </p:spPr>
        <p:txBody>
          <a:bodyPr>
            <a:normAutofit/>
          </a:bodyPr>
          <a:lstStyle>
            <a:lvl1pPr marL="0" indent="0" algn="l">
              <a:buNone/>
              <a:defRPr sz="1800" b="0" i="0">
                <a:solidFill>
                  <a:schemeClr val="bg1"/>
                </a:solidFill>
                <a:latin typeface="Rotunda Hair-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Zusatzinformationen // Datum: </a:t>
            </a:r>
            <a:r>
              <a:rPr lang="de-DE" err="1"/>
              <a:t>xx.xx.xxxx</a:t>
            </a:r>
            <a:endParaRPr lang="de-DE"/>
          </a:p>
        </p:txBody>
      </p:sp>
    </p:spTree>
    <p:extLst>
      <p:ext uri="{BB962C8B-B14F-4D97-AF65-F5344CB8AC3E}">
        <p14:creationId xmlns:p14="http://schemas.microsoft.com/office/powerpoint/2010/main" val="774977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1C323AE-533C-61C3-FEB0-9AE401D2FEE8}"/>
              </a:ext>
            </a:extLst>
          </p:cNvPr>
          <p:cNvPicPr>
            <a:picLocks noChangeAspect="1"/>
          </p:cNvPicPr>
          <p:nvPr userDrawn="1"/>
        </p:nvPicPr>
        <p:blipFill>
          <a:blip r:embed="rId2"/>
          <a:srcRect/>
          <a:stretch/>
        </p:blipFill>
        <p:spPr>
          <a:xfrm>
            <a:off x="0" y="0"/>
            <a:ext cx="12192000" cy="6858000"/>
          </a:xfrm>
          <a:prstGeom prst="rect">
            <a:avLst/>
          </a:prstGeom>
        </p:spPr>
      </p:pic>
      <p:sp>
        <p:nvSpPr>
          <p:cNvPr id="2" name="Datumsplatzhalter 1">
            <a:extLst>
              <a:ext uri="{FF2B5EF4-FFF2-40B4-BE49-F238E27FC236}">
                <a16:creationId xmlns:a16="http://schemas.microsoft.com/office/drawing/2014/main" id="{B8518B62-6928-A0EA-9EE5-4F22FD7331E6}"/>
              </a:ext>
            </a:extLst>
          </p:cNvPr>
          <p:cNvSpPr>
            <a:spLocks noGrp="1"/>
          </p:cNvSpPr>
          <p:nvPr>
            <p:ph type="dt" sz="half" idx="10"/>
          </p:nvPr>
        </p:nvSpPr>
        <p:spPr>
          <a:xfrm>
            <a:off x="11088000" y="6510456"/>
            <a:ext cx="1104000" cy="230400"/>
          </a:xfrm>
        </p:spPr>
        <p:txBody>
          <a:bodyPr/>
          <a:lstStyle>
            <a:lvl1pPr>
              <a:defRPr sz="900" b="0" i="0">
                <a:solidFill>
                  <a:schemeClr val="bg1"/>
                </a:solidFill>
                <a:latin typeface="Rotunda Hair-Light" pitchFamily="2" charset="0"/>
              </a:defRPr>
            </a:lvl1pPr>
          </a:lstStyle>
          <a:p>
            <a:r>
              <a:rPr lang="de-DE"/>
              <a:t>30.01.2025</a:t>
            </a:r>
          </a:p>
        </p:txBody>
      </p:sp>
      <p:sp>
        <p:nvSpPr>
          <p:cNvPr id="6" name="Rechteck 5">
            <a:extLst>
              <a:ext uri="{FF2B5EF4-FFF2-40B4-BE49-F238E27FC236}">
                <a16:creationId xmlns:a16="http://schemas.microsoft.com/office/drawing/2014/main" id="{CFEABCD5-799A-BAF1-9E5A-F7796A8204D4}"/>
              </a:ext>
            </a:extLst>
          </p:cNvPr>
          <p:cNvSpPr/>
          <p:nvPr userDrawn="1"/>
        </p:nvSpPr>
        <p:spPr>
          <a:xfrm>
            <a:off x="5150224" y="477809"/>
            <a:ext cx="6657412" cy="59023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A81F8089-C52A-6B92-6956-0FF26B4066D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bg1"/>
                </a:solidFill>
                <a:latin typeface="Rotunda Hair-Light" pitchFamily="2" charset="0"/>
              </a:rPr>
              <a:pPr/>
              <a:t>‹Nr.›</a:t>
            </a:fld>
            <a:endParaRPr lang="de-DE" b="0" i="0">
              <a:solidFill>
                <a:schemeClr val="bg1"/>
              </a:solidFill>
              <a:latin typeface="Rotunda Hair-Light" pitchFamily="2" charset="0"/>
            </a:endParaRPr>
          </a:p>
        </p:txBody>
      </p:sp>
      <p:sp>
        <p:nvSpPr>
          <p:cNvPr id="10" name="Titel 6">
            <a:extLst>
              <a:ext uri="{FF2B5EF4-FFF2-40B4-BE49-F238E27FC236}">
                <a16:creationId xmlns:a16="http://schemas.microsoft.com/office/drawing/2014/main" id="{9FD6BE57-3DB7-071D-9DDE-9ACF0D9E1B04}"/>
              </a:ext>
            </a:extLst>
          </p:cNvPr>
          <p:cNvSpPr>
            <a:spLocks noGrp="1"/>
          </p:cNvSpPr>
          <p:nvPr>
            <p:ph type="title" hasCustomPrompt="1"/>
          </p:nvPr>
        </p:nvSpPr>
        <p:spPr>
          <a:xfrm>
            <a:off x="5423646" y="1678406"/>
            <a:ext cx="6092754" cy="4413111"/>
          </a:xfrm>
        </p:spPr>
        <p:txBody>
          <a:bodyPr anchor="t" anchorCtr="0">
            <a:noAutofit/>
          </a:bodyPr>
          <a:lstStyle>
            <a:lvl1pPr marL="342900" indent="-342900">
              <a:buFont typeface="Arial" panose="020B0604020202020204" pitchFamily="34" charset="0"/>
              <a:buChar char="•"/>
              <a:defRPr sz="2000" b="0" i="0">
                <a:solidFill>
                  <a:schemeClr val="bg1"/>
                </a:solidFill>
                <a:latin typeface="Rotunda Thin-Med" pitchFamily="2" charset="0"/>
              </a:defRPr>
            </a:lvl1pPr>
          </a:lstStyle>
          <a:p>
            <a:r>
              <a:rPr lang="de-DE" err="1"/>
              <a:t>Agendapunkt</a:t>
            </a:r>
            <a:endParaRPr lang="de-DE"/>
          </a:p>
        </p:txBody>
      </p:sp>
      <p:sp>
        <p:nvSpPr>
          <p:cNvPr id="12" name="Textfeld 11">
            <a:extLst>
              <a:ext uri="{FF2B5EF4-FFF2-40B4-BE49-F238E27FC236}">
                <a16:creationId xmlns:a16="http://schemas.microsoft.com/office/drawing/2014/main" id="{44EA273E-F82A-9CB7-AB55-2D6F19CF7B52}"/>
              </a:ext>
            </a:extLst>
          </p:cNvPr>
          <p:cNvSpPr txBox="1"/>
          <p:nvPr userDrawn="1"/>
        </p:nvSpPr>
        <p:spPr>
          <a:xfrm>
            <a:off x="5423646" y="625028"/>
            <a:ext cx="6092754" cy="923330"/>
          </a:xfrm>
          <a:prstGeom prst="rect">
            <a:avLst/>
          </a:prstGeom>
          <a:noFill/>
        </p:spPr>
        <p:txBody>
          <a:bodyPr wrap="square" rtlCol="0">
            <a:spAutoFit/>
          </a:bodyPr>
          <a:lstStyle/>
          <a:p>
            <a:r>
              <a:rPr lang="de-DE" sz="5400" b="0" i="0">
                <a:solidFill>
                  <a:schemeClr val="bg1"/>
                </a:solidFill>
                <a:latin typeface="Rotunda Thin-Med" pitchFamily="2" charset="0"/>
              </a:rPr>
              <a:t>Agenda</a:t>
            </a:r>
          </a:p>
        </p:txBody>
      </p:sp>
    </p:spTree>
    <p:extLst>
      <p:ext uri="{BB962C8B-B14F-4D97-AF65-F5344CB8AC3E}">
        <p14:creationId xmlns:p14="http://schemas.microsoft.com/office/powerpoint/2010/main" val="3199128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9475D2-2C55-7457-8997-28E6FE1D4F4F}"/>
              </a:ext>
            </a:extLst>
          </p:cNvPr>
          <p:cNvPicPr>
            <a:picLocks noChangeAspect="1"/>
          </p:cNvPicPr>
          <p:nvPr userDrawn="1"/>
        </p:nvPicPr>
        <p:blipFill>
          <a:blip r:embed="rId2"/>
          <a:srcRect/>
          <a:stretch/>
        </p:blipFill>
        <p:spPr>
          <a:xfrm>
            <a:off x="0" y="0"/>
            <a:ext cx="12192000" cy="6858000"/>
          </a:xfrm>
          <a:prstGeom prst="rect">
            <a:avLst/>
          </a:prstGeom>
        </p:spPr>
      </p:pic>
      <p:sp>
        <p:nvSpPr>
          <p:cNvPr id="2" name="Datumsplatzhalter 1">
            <a:extLst>
              <a:ext uri="{FF2B5EF4-FFF2-40B4-BE49-F238E27FC236}">
                <a16:creationId xmlns:a16="http://schemas.microsoft.com/office/drawing/2014/main" id="{B8518B62-6928-A0EA-9EE5-4F22FD7331E6}"/>
              </a:ext>
            </a:extLst>
          </p:cNvPr>
          <p:cNvSpPr>
            <a:spLocks noGrp="1"/>
          </p:cNvSpPr>
          <p:nvPr>
            <p:ph type="dt" sz="half" idx="10"/>
          </p:nvPr>
        </p:nvSpPr>
        <p:spPr>
          <a:xfrm>
            <a:off x="11088000" y="6510456"/>
            <a:ext cx="1104000" cy="230400"/>
          </a:xfrm>
        </p:spPr>
        <p:txBody>
          <a:bodyPr/>
          <a:lstStyle>
            <a:lvl1pPr>
              <a:defRPr sz="900" b="0" i="0">
                <a:solidFill>
                  <a:schemeClr val="bg1"/>
                </a:solidFill>
                <a:latin typeface="Rotunda Hair-Light" pitchFamily="2" charset="0"/>
              </a:defRPr>
            </a:lvl1pPr>
          </a:lstStyle>
          <a:p>
            <a:r>
              <a:rPr lang="de-DE"/>
              <a:t>30.01.2025</a:t>
            </a:r>
          </a:p>
        </p:txBody>
      </p:sp>
      <p:sp>
        <p:nvSpPr>
          <p:cNvPr id="6" name="Rechteck 5">
            <a:extLst>
              <a:ext uri="{FF2B5EF4-FFF2-40B4-BE49-F238E27FC236}">
                <a16:creationId xmlns:a16="http://schemas.microsoft.com/office/drawing/2014/main" id="{CFEABCD5-799A-BAF1-9E5A-F7796A8204D4}"/>
              </a:ext>
            </a:extLst>
          </p:cNvPr>
          <p:cNvSpPr/>
          <p:nvPr userDrawn="1"/>
        </p:nvSpPr>
        <p:spPr>
          <a:xfrm>
            <a:off x="5150224" y="477809"/>
            <a:ext cx="6657412" cy="59023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A81F8089-C52A-6B92-6956-0FF26B4066D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bg1"/>
                </a:solidFill>
                <a:latin typeface="Rotunda Hair-Light" pitchFamily="2" charset="0"/>
              </a:rPr>
              <a:pPr/>
              <a:t>‹Nr.›</a:t>
            </a:fld>
            <a:endParaRPr lang="de-DE" b="0" i="0">
              <a:solidFill>
                <a:schemeClr val="bg1"/>
              </a:solidFill>
              <a:latin typeface="Rotunda Hair-Light" pitchFamily="2" charset="0"/>
            </a:endParaRPr>
          </a:p>
        </p:txBody>
      </p:sp>
      <p:sp>
        <p:nvSpPr>
          <p:cNvPr id="3" name="Titel 1">
            <a:extLst>
              <a:ext uri="{FF2B5EF4-FFF2-40B4-BE49-F238E27FC236}">
                <a16:creationId xmlns:a16="http://schemas.microsoft.com/office/drawing/2014/main" id="{D4DA5CE0-07E3-A9F9-0F62-460F8DBFD580}"/>
              </a:ext>
            </a:extLst>
          </p:cNvPr>
          <p:cNvSpPr>
            <a:spLocks noGrp="1"/>
          </p:cNvSpPr>
          <p:nvPr>
            <p:ph type="ctrTitle" hasCustomPrompt="1"/>
          </p:nvPr>
        </p:nvSpPr>
        <p:spPr>
          <a:xfrm>
            <a:off x="5423646" y="707261"/>
            <a:ext cx="6092754" cy="5399923"/>
          </a:xfrm>
        </p:spPr>
        <p:txBody>
          <a:bodyPr anchor="ctr" anchorCtr="0">
            <a:normAutofit/>
          </a:bodyPr>
          <a:lstStyle>
            <a:lvl1pPr algn="l">
              <a:defRPr sz="4000" b="0" i="0">
                <a:solidFill>
                  <a:schemeClr val="bg1"/>
                </a:solidFill>
                <a:latin typeface="Rotunda Thin-Med" pitchFamily="2" charset="0"/>
              </a:defRPr>
            </a:lvl1pPr>
          </a:lstStyle>
          <a:p>
            <a:r>
              <a:rPr lang="de-DE"/>
              <a:t>Kapitelseite/</a:t>
            </a:r>
            <a:r>
              <a:rPr lang="de-DE" err="1"/>
              <a:t>Trenner</a:t>
            </a:r>
            <a:endParaRPr lang="de-DE"/>
          </a:p>
        </p:txBody>
      </p:sp>
    </p:spTree>
    <p:extLst>
      <p:ext uri="{BB962C8B-B14F-4D97-AF65-F5344CB8AC3E}">
        <p14:creationId xmlns:p14="http://schemas.microsoft.com/office/powerpoint/2010/main" val="301502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grüne Rundung, frei nutzbar">
    <p:spTree>
      <p:nvGrpSpPr>
        <p:cNvPr id="1" name=""/>
        <p:cNvGrpSpPr/>
        <p:nvPr/>
      </p:nvGrpSpPr>
      <p:grpSpPr>
        <a:xfrm>
          <a:off x="0" y="0"/>
          <a:ext cx="0" cy="0"/>
          <a:chOff x="0" y="0"/>
          <a:chExt cx="0" cy="0"/>
        </a:xfrm>
      </p:grpSpPr>
      <p:sp>
        <p:nvSpPr>
          <p:cNvPr id="5" name="Freihandform: Form 8">
            <a:extLst>
              <a:ext uri="{FF2B5EF4-FFF2-40B4-BE49-F238E27FC236}">
                <a16:creationId xmlns:a16="http://schemas.microsoft.com/office/drawing/2014/main" id="{FA44255D-E862-6BB0-C2CB-33FE095D93E8}"/>
              </a:ext>
            </a:extLst>
          </p:cNvPr>
          <p:cNvSpPr/>
          <p:nvPr userDrawn="1"/>
        </p:nvSpPr>
        <p:spPr>
          <a:xfrm>
            <a:off x="0" y="0"/>
            <a:ext cx="10728766" cy="1437218"/>
          </a:xfrm>
          <a:custGeom>
            <a:avLst/>
            <a:gdLst>
              <a:gd name="connsiteX0" fmla="*/ 0 w 10728766"/>
              <a:gd name="connsiteY0" fmla="*/ 0 h 2289414"/>
              <a:gd name="connsiteX1" fmla="*/ 10728766 w 10728766"/>
              <a:gd name="connsiteY1" fmla="*/ 0 h 2289414"/>
              <a:gd name="connsiteX2" fmla="*/ 10528648 w 10728766"/>
              <a:gd name="connsiteY2" fmla="*/ 210670 h 2289414"/>
              <a:gd name="connsiteX3" fmla="*/ 5292562 w 10728766"/>
              <a:gd name="connsiteY3" fmla="*/ 2289414 h 2289414"/>
              <a:gd name="connsiteX4" fmla="*/ 0 w 10728766"/>
              <a:gd name="connsiteY4" fmla="*/ 2289414 h 2289414"/>
              <a:gd name="connsiteX5" fmla="*/ 0 w 10728766"/>
              <a:gd name="connsiteY5" fmla="*/ 0 h 22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8766" h="2289414">
                <a:moveTo>
                  <a:pt x="0" y="0"/>
                </a:moveTo>
                <a:lnTo>
                  <a:pt x="10728766" y="0"/>
                </a:lnTo>
                <a:lnTo>
                  <a:pt x="10528648" y="210670"/>
                </a:lnTo>
                <a:cubicBezTo>
                  <a:pt x="9241813" y="1499248"/>
                  <a:pt x="7422495" y="2289414"/>
                  <a:pt x="5292562" y="2289414"/>
                </a:cubicBezTo>
                <a:lnTo>
                  <a:pt x="0" y="228941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6532582" cy="1080000"/>
          </a:xfrm>
        </p:spPr>
        <p:txBody>
          <a:bodyPr anchor="t" anchorCtr="0">
            <a:normAutofit/>
          </a:bodyPr>
          <a:lstStyle>
            <a:lvl1pPr algn="l">
              <a:defRPr sz="3200" b="0" i="0">
                <a:solidFill>
                  <a:schemeClr val="bg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1498918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weiße Rundung, BG hellblau, frei nutzba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BC62E70-88BF-5D8F-DF3D-B7C41089563F}"/>
              </a:ext>
            </a:extLst>
          </p:cNvPr>
          <p:cNvSpPr/>
          <p:nvPr userDrawn="1"/>
        </p:nvSpPr>
        <p:spPr>
          <a:xfrm>
            <a:off x="0" y="0"/>
            <a:ext cx="121920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Form 8">
            <a:extLst>
              <a:ext uri="{FF2B5EF4-FFF2-40B4-BE49-F238E27FC236}">
                <a16:creationId xmlns:a16="http://schemas.microsoft.com/office/drawing/2014/main" id="{FA44255D-E862-6BB0-C2CB-33FE095D93E8}"/>
              </a:ext>
            </a:extLst>
          </p:cNvPr>
          <p:cNvSpPr/>
          <p:nvPr userDrawn="1"/>
        </p:nvSpPr>
        <p:spPr>
          <a:xfrm>
            <a:off x="0" y="0"/>
            <a:ext cx="10728766" cy="1437218"/>
          </a:xfrm>
          <a:custGeom>
            <a:avLst/>
            <a:gdLst>
              <a:gd name="connsiteX0" fmla="*/ 0 w 10728766"/>
              <a:gd name="connsiteY0" fmla="*/ 0 h 2289414"/>
              <a:gd name="connsiteX1" fmla="*/ 10728766 w 10728766"/>
              <a:gd name="connsiteY1" fmla="*/ 0 h 2289414"/>
              <a:gd name="connsiteX2" fmla="*/ 10528648 w 10728766"/>
              <a:gd name="connsiteY2" fmla="*/ 210670 h 2289414"/>
              <a:gd name="connsiteX3" fmla="*/ 5292562 w 10728766"/>
              <a:gd name="connsiteY3" fmla="*/ 2289414 h 2289414"/>
              <a:gd name="connsiteX4" fmla="*/ 0 w 10728766"/>
              <a:gd name="connsiteY4" fmla="*/ 2289414 h 2289414"/>
              <a:gd name="connsiteX5" fmla="*/ 0 w 10728766"/>
              <a:gd name="connsiteY5" fmla="*/ 0 h 22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8766" h="2289414">
                <a:moveTo>
                  <a:pt x="0" y="0"/>
                </a:moveTo>
                <a:lnTo>
                  <a:pt x="10728766" y="0"/>
                </a:lnTo>
                <a:lnTo>
                  <a:pt x="10528648" y="210670"/>
                </a:lnTo>
                <a:cubicBezTo>
                  <a:pt x="9241813" y="1499248"/>
                  <a:pt x="7422495" y="2289414"/>
                  <a:pt x="5292562" y="2289414"/>
                </a:cubicBezTo>
                <a:lnTo>
                  <a:pt x="0" y="2289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B1DDE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214977"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6532582" cy="10800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2057482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r Titel, frei nutzba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21535"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11671200"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1173701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IDG unten, frei nutzba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37588"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pic>
        <p:nvPicPr>
          <p:cNvPr id="2" name="Grafik 1">
            <a:extLst>
              <a:ext uri="{FF2B5EF4-FFF2-40B4-BE49-F238E27FC236}">
                <a16:creationId xmlns:a16="http://schemas.microsoft.com/office/drawing/2014/main" id="{2948EFFE-F687-F971-1523-0C39AC4C40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3" b="25571"/>
          <a:stretch/>
        </p:blipFill>
        <p:spPr>
          <a:xfrm>
            <a:off x="1358900" y="5094247"/>
            <a:ext cx="4948064" cy="1661341"/>
          </a:xfrm>
          <a:prstGeom prst="rect">
            <a:avLst/>
          </a:prstGeom>
        </p:spPr>
      </p:pic>
      <p:sp>
        <p:nvSpPr>
          <p:cNvPr id="3" name="Titel 1">
            <a:extLst>
              <a:ext uri="{FF2B5EF4-FFF2-40B4-BE49-F238E27FC236}">
                <a16:creationId xmlns:a16="http://schemas.microsoft.com/office/drawing/2014/main" id="{DCA040F3-C1E3-3A03-5C80-F30C4ACD331D}"/>
              </a:ext>
            </a:extLst>
          </p:cNvPr>
          <p:cNvSpPr>
            <a:spLocks noGrp="1"/>
          </p:cNvSpPr>
          <p:nvPr>
            <p:ph type="ctrTitle"/>
          </p:nvPr>
        </p:nvSpPr>
        <p:spPr>
          <a:xfrm>
            <a:off x="252000" y="180000"/>
            <a:ext cx="11671200"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3829374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lblau rechts, Text recht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70C441B-3F54-66B6-B563-172248F5B804}"/>
              </a:ext>
            </a:extLst>
          </p:cNvPr>
          <p:cNvSpPr/>
          <p:nvPr userDrawn="1"/>
        </p:nvSpPr>
        <p:spPr>
          <a:xfrm>
            <a:off x="4052400" y="0"/>
            <a:ext cx="81396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Textplatzhalter 3">
            <a:extLst>
              <a:ext uri="{FF2B5EF4-FFF2-40B4-BE49-F238E27FC236}">
                <a16:creationId xmlns:a16="http://schemas.microsoft.com/office/drawing/2014/main" id="{E06CACDA-12F4-BDA9-6DE2-51BB780EDA6D}"/>
              </a:ext>
            </a:extLst>
          </p:cNvPr>
          <p:cNvSpPr>
            <a:spLocks noGrp="1"/>
          </p:cNvSpPr>
          <p:nvPr>
            <p:ph type="body" sz="half" idx="2"/>
          </p:nvPr>
        </p:nvSpPr>
        <p:spPr>
          <a:xfrm>
            <a:off x="4734000" y="572400"/>
            <a:ext cx="6840000" cy="5760000"/>
          </a:xfrm>
        </p:spPr>
        <p:txBody>
          <a:bodyPr>
            <a:noAutofit/>
          </a:bodyPr>
          <a:lstStyle>
            <a:lvl1pPr marL="0" indent="0">
              <a:lnSpc>
                <a:spcPct val="150000"/>
              </a:lnSpc>
              <a:buNone/>
              <a:defRPr sz="12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988701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llblau rechts, frei nutzba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70C441B-3F54-66B6-B563-172248F5B804}"/>
              </a:ext>
            </a:extLst>
          </p:cNvPr>
          <p:cNvSpPr/>
          <p:nvPr userDrawn="1"/>
        </p:nvSpPr>
        <p:spPr>
          <a:xfrm>
            <a:off x="4052400" y="0"/>
            <a:ext cx="81396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255548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grüne Rundung, frei nutzbar">
    <p:spTree>
      <p:nvGrpSpPr>
        <p:cNvPr id="1" name=""/>
        <p:cNvGrpSpPr/>
        <p:nvPr/>
      </p:nvGrpSpPr>
      <p:grpSpPr>
        <a:xfrm>
          <a:off x="0" y="0"/>
          <a:ext cx="0" cy="0"/>
          <a:chOff x="0" y="0"/>
          <a:chExt cx="0" cy="0"/>
        </a:xfrm>
      </p:grpSpPr>
      <p:sp>
        <p:nvSpPr>
          <p:cNvPr id="5" name="Freihandform: Form 8">
            <a:extLst>
              <a:ext uri="{FF2B5EF4-FFF2-40B4-BE49-F238E27FC236}">
                <a16:creationId xmlns:a16="http://schemas.microsoft.com/office/drawing/2014/main" id="{FA44255D-E862-6BB0-C2CB-33FE095D93E8}"/>
              </a:ext>
            </a:extLst>
          </p:cNvPr>
          <p:cNvSpPr/>
          <p:nvPr userDrawn="1"/>
        </p:nvSpPr>
        <p:spPr>
          <a:xfrm>
            <a:off x="0" y="0"/>
            <a:ext cx="10728766" cy="1437218"/>
          </a:xfrm>
          <a:custGeom>
            <a:avLst/>
            <a:gdLst>
              <a:gd name="connsiteX0" fmla="*/ 0 w 10728766"/>
              <a:gd name="connsiteY0" fmla="*/ 0 h 2289414"/>
              <a:gd name="connsiteX1" fmla="*/ 10728766 w 10728766"/>
              <a:gd name="connsiteY1" fmla="*/ 0 h 2289414"/>
              <a:gd name="connsiteX2" fmla="*/ 10528648 w 10728766"/>
              <a:gd name="connsiteY2" fmla="*/ 210670 h 2289414"/>
              <a:gd name="connsiteX3" fmla="*/ 5292562 w 10728766"/>
              <a:gd name="connsiteY3" fmla="*/ 2289414 h 2289414"/>
              <a:gd name="connsiteX4" fmla="*/ 0 w 10728766"/>
              <a:gd name="connsiteY4" fmla="*/ 2289414 h 2289414"/>
              <a:gd name="connsiteX5" fmla="*/ 0 w 10728766"/>
              <a:gd name="connsiteY5" fmla="*/ 0 h 22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8766" h="2289414">
                <a:moveTo>
                  <a:pt x="0" y="0"/>
                </a:moveTo>
                <a:lnTo>
                  <a:pt x="10728766" y="0"/>
                </a:lnTo>
                <a:lnTo>
                  <a:pt x="10528648" y="210670"/>
                </a:lnTo>
                <a:cubicBezTo>
                  <a:pt x="9241813" y="1499248"/>
                  <a:pt x="7422495" y="2289414"/>
                  <a:pt x="5292562" y="2289414"/>
                </a:cubicBezTo>
                <a:lnTo>
                  <a:pt x="0" y="228941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6532582" cy="1080000"/>
          </a:xfrm>
        </p:spPr>
        <p:txBody>
          <a:bodyPr anchor="t" anchorCtr="0">
            <a:normAutofit/>
          </a:bodyPr>
          <a:lstStyle>
            <a:lvl1pPr algn="l">
              <a:defRPr sz="3200" b="0" i="0">
                <a:solidFill>
                  <a:schemeClr val="bg1"/>
                </a:solidFill>
                <a:latin typeface="Rotunda Thin-Med" pitchFamily="2" charset="0"/>
              </a:defRPr>
            </a:lvl1pPr>
          </a:lstStyle>
          <a:p>
            <a:r>
              <a:rPr lang="de-DE"/>
              <a:t>Mastertitelformat bearbeiten</a:t>
            </a:r>
          </a:p>
        </p:txBody>
      </p:sp>
      <p:sp>
        <p:nvSpPr>
          <p:cNvPr id="3" name="Datumsplatzhalter 1">
            <a:extLst>
              <a:ext uri="{FF2B5EF4-FFF2-40B4-BE49-F238E27FC236}">
                <a16:creationId xmlns:a16="http://schemas.microsoft.com/office/drawing/2014/main" id="{C666E2D3-D648-8E87-637E-EAF1588FB488}"/>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8" name="Foliennummernplatzhalter 5">
            <a:extLst>
              <a:ext uri="{FF2B5EF4-FFF2-40B4-BE49-F238E27FC236}">
                <a16:creationId xmlns:a16="http://schemas.microsoft.com/office/drawing/2014/main" id="{64141C20-81B9-5141-4186-1B6969015062}"/>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474771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llblau links, Text rechts">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B4A03-7D8D-C0CE-4C5A-07896036526B}"/>
              </a:ext>
            </a:extLst>
          </p:cNvPr>
          <p:cNvSpPr/>
          <p:nvPr userDrawn="1"/>
        </p:nvSpPr>
        <p:spPr>
          <a:xfrm flipH="1">
            <a:off x="0" y="0"/>
            <a:ext cx="40524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Textplatzhalter 3">
            <a:extLst>
              <a:ext uri="{FF2B5EF4-FFF2-40B4-BE49-F238E27FC236}">
                <a16:creationId xmlns:a16="http://schemas.microsoft.com/office/drawing/2014/main" id="{E06CACDA-12F4-BDA9-6DE2-51BB780EDA6D}"/>
              </a:ext>
            </a:extLst>
          </p:cNvPr>
          <p:cNvSpPr>
            <a:spLocks noGrp="1"/>
          </p:cNvSpPr>
          <p:nvPr>
            <p:ph type="body" sz="half" idx="2"/>
          </p:nvPr>
        </p:nvSpPr>
        <p:spPr>
          <a:xfrm>
            <a:off x="4734000" y="572400"/>
            <a:ext cx="6840000" cy="5760000"/>
          </a:xfrm>
        </p:spPr>
        <p:txBody>
          <a:bodyPr>
            <a:noAutofit/>
          </a:bodyPr>
          <a:lstStyle>
            <a:lvl1pPr marL="0" indent="0">
              <a:lnSpc>
                <a:spcPct val="150000"/>
              </a:lnSpc>
              <a:buNone/>
              <a:defRPr sz="12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7892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llblau links, frei nutzba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B4A03-7D8D-C0CE-4C5A-07896036526B}"/>
              </a:ext>
            </a:extLst>
          </p:cNvPr>
          <p:cNvSpPr/>
          <p:nvPr userDrawn="1"/>
        </p:nvSpPr>
        <p:spPr>
          <a:xfrm flipH="1">
            <a:off x="0" y="0"/>
            <a:ext cx="40524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8" name="Datumsplatzhalter 1">
            <a:extLst>
              <a:ext uri="{FF2B5EF4-FFF2-40B4-BE49-F238E27FC236}">
                <a16:creationId xmlns:a16="http://schemas.microsoft.com/office/drawing/2014/main" id="{854ADA64-64DE-2BBE-11EC-260E797B04DD}"/>
              </a:ext>
            </a:extLst>
          </p:cNvPr>
          <p:cNvSpPr>
            <a:spLocks noGrp="1"/>
          </p:cNvSpPr>
          <p:nvPr>
            <p:ph type="dt" sz="half" idx="10"/>
          </p:nvPr>
        </p:nvSpPr>
        <p:spPr>
          <a:xfrm>
            <a:off x="11088001"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9" name="Foliennummernplatzhalter 5">
            <a:extLst>
              <a:ext uri="{FF2B5EF4-FFF2-40B4-BE49-F238E27FC236}">
                <a16:creationId xmlns:a16="http://schemas.microsoft.com/office/drawing/2014/main" id="{DCFE676C-0103-DE54-0446-8B645EE49F6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Tree>
    <p:extLst>
      <p:ext uri="{BB962C8B-B14F-4D97-AF65-F5344CB8AC3E}">
        <p14:creationId xmlns:p14="http://schemas.microsoft.com/office/powerpoint/2010/main" val="295631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Nur Fußbereich">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15A80D8-3DF4-1E9D-7FC5-5D86F381FA75}"/>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05F6F281-B6D6-DBA6-9B39-065A71FF0624}"/>
              </a:ext>
            </a:extLst>
          </p:cNvPr>
          <p:cNvSpPr/>
          <p:nvPr userDrawn="1"/>
        </p:nvSpPr>
        <p:spPr>
          <a:xfrm>
            <a:off x="1358900" y="6755588"/>
            <a:ext cx="26935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Datumsplatzhalter 1">
            <a:extLst>
              <a:ext uri="{FF2B5EF4-FFF2-40B4-BE49-F238E27FC236}">
                <a16:creationId xmlns:a16="http://schemas.microsoft.com/office/drawing/2014/main" id="{D4B1A3BB-878F-DFB9-6D24-AFE058740167}"/>
              </a:ext>
            </a:extLst>
          </p:cNvPr>
          <p:cNvSpPr>
            <a:spLocks noGrp="1"/>
          </p:cNvSpPr>
          <p:nvPr>
            <p:ph type="dt" sz="half" idx="10"/>
          </p:nvPr>
        </p:nvSpPr>
        <p:spPr>
          <a:xfrm>
            <a:off x="11088000" y="6510456"/>
            <a:ext cx="1129706"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8" name="Foliennummernplatzhalter 5">
            <a:extLst>
              <a:ext uri="{FF2B5EF4-FFF2-40B4-BE49-F238E27FC236}">
                <a16:creationId xmlns:a16="http://schemas.microsoft.com/office/drawing/2014/main" id="{A755A81E-B636-8353-261C-FB0E815275B7}"/>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929071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 links, Text recht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92F5508-CC5C-D496-1923-688A34F296B5}"/>
              </a:ext>
            </a:extLst>
          </p:cNvPr>
          <p:cNvSpPr>
            <a:spLocks noGrp="1"/>
          </p:cNvSpPr>
          <p:nvPr>
            <p:ph type="pic" sz="quarter" idx="11"/>
          </p:nvPr>
        </p:nvSpPr>
        <p:spPr>
          <a:xfrm>
            <a:off x="0" y="0"/>
            <a:ext cx="4052888" cy="6755588"/>
          </a:xfrm>
        </p:spPr>
        <p:txBody>
          <a:bodyPr/>
          <a:lstStyle/>
          <a:p>
            <a:endParaRPr lang="de-DE"/>
          </a:p>
        </p:txBody>
      </p:sp>
      <p:sp>
        <p:nvSpPr>
          <p:cNvPr id="7" name="Datumsplatzhalter 1">
            <a:extLst>
              <a:ext uri="{FF2B5EF4-FFF2-40B4-BE49-F238E27FC236}">
                <a16:creationId xmlns:a16="http://schemas.microsoft.com/office/drawing/2014/main" id="{4D24155F-C078-FAB5-10DE-58DCA8D3C60A}"/>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8" name="Foliennummernplatzhalter 5">
            <a:extLst>
              <a:ext uri="{FF2B5EF4-FFF2-40B4-BE49-F238E27FC236}">
                <a16:creationId xmlns:a16="http://schemas.microsoft.com/office/drawing/2014/main" id="{FA1F27E1-388A-5B00-F641-E97C4A1E56DC}"/>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4" name="Titel 1">
            <a:extLst>
              <a:ext uri="{FF2B5EF4-FFF2-40B4-BE49-F238E27FC236}">
                <a16:creationId xmlns:a16="http://schemas.microsoft.com/office/drawing/2014/main" id="{B9B99502-BFC4-2B76-9E92-9274E0B7DE1D}"/>
              </a:ext>
            </a:extLst>
          </p:cNvPr>
          <p:cNvSpPr>
            <a:spLocks noGrp="1"/>
          </p:cNvSpPr>
          <p:nvPr>
            <p:ph type="ctrTitle"/>
          </p:nvPr>
        </p:nvSpPr>
        <p:spPr>
          <a:xfrm>
            <a:off x="4379052" y="180000"/>
            <a:ext cx="7544147"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17" name="Rechteck 16">
            <a:extLst>
              <a:ext uri="{FF2B5EF4-FFF2-40B4-BE49-F238E27FC236}">
                <a16:creationId xmlns:a16="http://schemas.microsoft.com/office/drawing/2014/main" id="{8ECD101E-2895-E5CB-078F-BB01A7A5D7D7}"/>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57A0C07-578B-5EC0-C332-B3DAB621D560}"/>
              </a:ext>
            </a:extLst>
          </p:cNvPr>
          <p:cNvSpPr/>
          <p:nvPr userDrawn="1"/>
        </p:nvSpPr>
        <p:spPr>
          <a:xfrm>
            <a:off x="0" y="6755588"/>
            <a:ext cx="40524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Textplatzhalter 3">
            <a:extLst>
              <a:ext uri="{FF2B5EF4-FFF2-40B4-BE49-F238E27FC236}">
                <a16:creationId xmlns:a16="http://schemas.microsoft.com/office/drawing/2014/main" id="{FDA4D07A-964E-35C7-8F4D-2B36B6D93DFE}"/>
              </a:ext>
            </a:extLst>
          </p:cNvPr>
          <p:cNvSpPr>
            <a:spLocks noGrp="1"/>
          </p:cNvSpPr>
          <p:nvPr>
            <p:ph type="body" sz="half" idx="2"/>
          </p:nvPr>
        </p:nvSpPr>
        <p:spPr>
          <a:xfrm>
            <a:off x="4379051" y="880844"/>
            <a:ext cx="7544147" cy="5352176"/>
          </a:xfrm>
        </p:spPr>
        <p:txBody>
          <a:bodyPr>
            <a:noAutofit/>
          </a:bodyPr>
          <a:lstStyle>
            <a:lvl1pPr marL="0" indent="0">
              <a:lnSpc>
                <a:spcPct val="150000"/>
              </a:lnSpc>
              <a:buNone/>
              <a:defRPr sz="12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922784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links, frei nutzbar">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92F5508-CC5C-D496-1923-688A34F296B5}"/>
              </a:ext>
            </a:extLst>
          </p:cNvPr>
          <p:cNvSpPr>
            <a:spLocks noGrp="1"/>
          </p:cNvSpPr>
          <p:nvPr>
            <p:ph type="pic" sz="quarter" idx="11"/>
          </p:nvPr>
        </p:nvSpPr>
        <p:spPr>
          <a:xfrm>
            <a:off x="0" y="0"/>
            <a:ext cx="4052888" cy="6755588"/>
          </a:xfrm>
        </p:spPr>
        <p:txBody>
          <a:bodyPr/>
          <a:lstStyle/>
          <a:p>
            <a:endParaRPr lang="de-DE"/>
          </a:p>
        </p:txBody>
      </p:sp>
      <p:sp>
        <p:nvSpPr>
          <p:cNvPr id="7" name="Datumsplatzhalter 1">
            <a:extLst>
              <a:ext uri="{FF2B5EF4-FFF2-40B4-BE49-F238E27FC236}">
                <a16:creationId xmlns:a16="http://schemas.microsoft.com/office/drawing/2014/main" id="{4D24155F-C078-FAB5-10DE-58DCA8D3C60A}"/>
              </a:ext>
            </a:extLst>
          </p:cNvPr>
          <p:cNvSpPr>
            <a:spLocks noGrp="1"/>
          </p:cNvSpPr>
          <p:nvPr>
            <p:ph type="dt" sz="half" idx="10"/>
          </p:nvPr>
        </p:nvSpPr>
        <p:spPr>
          <a:xfrm>
            <a:off x="11088000" y="6510456"/>
            <a:ext cx="1104000" cy="230400"/>
          </a:xfrm>
        </p:spPr>
        <p:txBody>
          <a:bodyPr/>
          <a:lstStyle>
            <a:lvl1pPr>
              <a:defRPr sz="900" b="0" i="0">
                <a:solidFill>
                  <a:schemeClr val="bg1">
                    <a:lumMod val="75000"/>
                  </a:schemeClr>
                </a:solidFill>
                <a:latin typeface="Rotunda Hair-Light" pitchFamily="2" charset="0"/>
              </a:defRPr>
            </a:lvl1pPr>
          </a:lstStyle>
          <a:p>
            <a:r>
              <a:rPr lang="de-DE"/>
              <a:t>30.01.2025</a:t>
            </a:r>
          </a:p>
        </p:txBody>
      </p:sp>
      <p:sp>
        <p:nvSpPr>
          <p:cNvPr id="8" name="Foliennummernplatzhalter 5">
            <a:extLst>
              <a:ext uri="{FF2B5EF4-FFF2-40B4-BE49-F238E27FC236}">
                <a16:creationId xmlns:a16="http://schemas.microsoft.com/office/drawing/2014/main" id="{FA1F27E1-388A-5B00-F641-E97C4A1E56DC}"/>
              </a:ext>
            </a:extLst>
          </p:cNvPr>
          <p:cNvSpPr txBox="1">
            <a:spLocks/>
          </p:cNvSpPr>
          <p:nvPr userDrawn="1"/>
        </p:nvSpPr>
        <p:spPr>
          <a:xfrm>
            <a:off x="11516400"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D377F9-D0FF-9A4A-90DA-A775D984802B}" type="slidenum">
              <a:rPr lang="de-DE" b="0" i="0" smtClean="0">
                <a:solidFill>
                  <a:schemeClr val="accent1"/>
                </a:solidFill>
                <a:latin typeface="Rotunda Hair-Light" pitchFamily="2" charset="0"/>
              </a:rPr>
              <a:pPr/>
              <a:t>‹Nr.›</a:t>
            </a:fld>
            <a:endParaRPr lang="de-DE" b="0" i="0">
              <a:solidFill>
                <a:schemeClr val="accent1"/>
              </a:solidFill>
              <a:latin typeface="Rotunda Hair-Light" pitchFamily="2" charset="0"/>
            </a:endParaRPr>
          </a:p>
        </p:txBody>
      </p:sp>
      <p:sp>
        <p:nvSpPr>
          <p:cNvPr id="17" name="Rechteck 16">
            <a:extLst>
              <a:ext uri="{FF2B5EF4-FFF2-40B4-BE49-F238E27FC236}">
                <a16:creationId xmlns:a16="http://schemas.microsoft.com/office/drawing/2014/main" id="{8ECD101E-2895-E5CB-078F-BB01A7A5D7D7}"/>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57A0C07-578B-5EC0-C332-B3DAB621D560}"/>
              </a:ext>
            </a:extLst>
          </p:cNvPr>
          <p:cNvSpPr/>
          <p:nvPr userDrawn="1"/>
        </p:nvSpPr>
        <p:spPr>
          <a:xfrm>
            <a:off x="0" y="6755588"/>
            <a:ext cx="4052400" cy="1024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2160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Schlussfolie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3103471-35FC-0C3B-EC1A-A2D395C19EAD}"/>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DA5489B6-B97F-D8E7-FE88-B57FE35D74C5}"/>
              </a:ext>
            </a:extLst>
          </p:cNvPr>
          <p:cNvSpPr/>
          <p:nvPr userDrawn="1"/>
        </p:nvSpPr>
        <p:spPr>
          <a:xfrm>
            <a:off x="384362" y="4237727"/>
            <a:ext cx="11423276" cy="2108410"/>
          </a:xfrm>
          <a:prstGeom prst="rect">
            <a:avLst/>
          </a:prstGeom>
          <a:solidFill>
            <a:schemeClr val="bg2">
              <a:alpha val="902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15C93729-9B22-F04B-D3F4-A78B17B1B6F6}"/>
              </a:ext>
            </a:extLst>
          </p:cNvPr>
          <p:cNvPicPr>
            <a:picLocks noChangeAspect="1"/>
          </p:cNvPicPr>
          <p:nvPr userDrawn="1"/>
        </p:nvPicPr>
        <p:blipFill>
          <a:blip r:embed="rId3"/>
          <a:stretch>
            <a:fillRect/>
          </a:stretch>
        </p:blipFill>
        <p:spPr>
          <a:xfrm>
            <a:off x="861141" y="4660490"/>
            <a:ext cx="8363511" cy="1260911"/>
          </a:xfrm>
          <a:prstGeom prst="rect">
            <a:avLst/>
          </a:prstGeom>
        </p:spPr>
      </p:pic>
    </p:spTree>
    <p:extLst>
      <p:ext uri="{BB962C8B-B14F-4D97-AF65-F5344CB8AC3E}">
        <p14:creationId xmlns:p14="http://schemas.microsoft.com/office/powerpoint/2010/main" val="736541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Schlussfolie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D72FDB5-7662-854B-3FC9-9C6AB9FCCCB5}"/>
              </a:ext>
            </a:extLst>
          </p:cNvPr>
          <p:cNvSpPr/>
          <p:nvPr userDrawn="1"/>
        </p:nvSpPr>
        <p:spPr>
          <a:xfrm>
            <a:off x="0" y="0"/>
            <a:ext cx="12192000" cy="6858000"/>
          </a:xfrm>
          <a:prstGeom prst="rect">
            <a:avLst/>
          </a:prstGeom>
          <a:gradFill flip="none" rotWithShape="1">
            <a:gsLst>
              <a:gs pos="0">
                <a:schemeClr val="accent1"/>
              </a:gs>
              <a:gs pos="48000">
                <a:schemeClr val="bg2"/>
              </a:gs>
              <a:gs pos="100000">
                <a:srgbClr val="A5DFE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B2F454B-4EF8-CCB1-81E4-3A4CD7221BE5}"/>
              </a:ext>
            </a:extLst>
          </p:cNvPr>
          <p:cNvPicPr>
            <a:picLocks noChangeAspect="1"/>
          </p:cNvPicPr>
          <p:nvPr userDrawn="1"/>
        </p:nvPicPr>
        <p:blipFill>
          <a:blip r:embed="rId2"/>
          <a:stretch>
            <a:fillRect/>
          </a:stretch>
        </p:blipFill>
        <p:spPr>
          <a:xfrm>
            <a:off x="1914244" y="2798544"/>
            <a:ext cx="8363511" cy="1260911"/>
          </a:xfrm>
          <a:prstGeom prst="rect">
            <a:avLst/>
          </a:prstGeom>
        </p:spPr>
      </p:pic>
    </p:spTree>
    <p:extLst>
      <p:ext uri="{BB962C8B-B14F-4D97-AF65-F5344CB8AC3E}">
        <p14:creationId xmlns:p14="http://schemas.microsoft.com/office/powerpoint/2010/main" val="2556987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7C59E5A1-6E54-3818-AB4C-75A30A1A8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D2DFE1F-FDB3-6903-A2A8-D00865CC8168}"/>
              </a:ext>
            </a:extLst>
          </p:cNvPr>
          <p:cNvSpPr>
            <a:spLocks noGrp="1"/>
          </p:cNvSpPr>
          <p:nvPr>
            <p:ph type="dt" sz="half" idx="10"/>
          </p:nvPr>
        </p:nvSpPr>
        <p:spPr/>
        <p:txBody>
          <a:bodyPr/>
          <a:lstStyle/>
          <a:p>
            <a:r>
              <a:rPr lang="de-DE"/>
              <a:t>30.01.2025</a:t>
            </a:r>
          </a:p>
        </p:txBody>
      </p:sp>
      <p:sp>
        <p:nvSpPr>
          <p:cNvPr id="5" name="Fußzeilenplatzhalter 4">
            <a:extLst>
              <a:ext uri="{FF2B5EF4-FFF2-40B4-BE49-F238E27FC236}">
                <a16:creationId xmlns:a16="http://schemas.microsoft.com/office/drawing/2014/main" id="{675574E5-70E5-A11E-C0E7-888CE4BD10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36B3AA-58EE-C249-E470-37C22CC67585}"/>
              </a:ext>
            </a:extLst>
          </p:cNvPr>
          <p:cNvSpPr>
            <a:spLocks noGrp="1"/>
          </p:cNvSpPr>
          <p:nvPr>
            <p:ph type="sldNum" sz="quarter" idx="12"/>
          </p:nvPr>
        </p:nvSpPr>
        <p:spPr/>
        <p:txBody>
          <a:bodyPr/>
          <a:lstStyle/>
          <a:p>
            <a:fld id="{1BD377F9-D0FF-9A4A-90DA-A775D984802B}" type="slidenum">
              <a:rPr lang="de-DE" smtClean="0"/>
              <a:t>‹Nr.›</a:t>
            </a:fld>
            <a:endParaRPr lang="de-DE"/>
          </a:p>
        </p:txBody>
      </p:sp>
      <p:sp>
        <p:nvSpPr>
          <p:cNvPr id="7" name="Titel 6">
            <a:extLst>
              <a:ext uri="{FF2B5EF4-FFF2-40B4-BE49-F238E27FC236}">
                <a16:creationId xmlns:a16="http://schemas.microsoft.com/office/drawing/2014/main" id="{04E5158D-6FEF-D478-A1D6-F26DA13E8C6D}"/>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40247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49F9A-14B0-A076-3A27-00DED45457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D21DED4-8F70-FC24-51BF-760AC4BE84F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1A90F90-EBA6-FD03-1795-F75DF3925B36}"/>
              </a:ext>
            </a:extLst>
          </p:cNvPr>
          <p:cNvSpPr>
            <a:spLocks noGrp="1"/>
          </p:cNvSpPr>
          <p:nvPr>
            <p:ph type="dt" sz="half" idx="10"/>
          </p:nvPr>
        </p:nvSpPr>
        <p:spPr/>
        <p:txBody>
          <a:bodyPr/>
          <a:lstStyle/>
          <a:p>
            <a:r>
              <a:rPr lang="de-DE"/>
              <a:t>30.01.2025</a:t>
            </a:r>
          </a:p>
        </p:txBody>
      </p:sp>
      <p:sp>
        <p:nvSpPr>
          <p:cNvPr id="5" name="Fußzeilenplatzhalter 4">
            <a:extLst>
              <a:ext uri="{FF2B5EF4-FFF2-40B4-BE49-F238E27FC236}">
                <a16:creationId xmlns:a16="http://schemas.microsoft.com/office/drawing/2014/main" id="{6EF7E93F-18AA-4487-21F7-B535A366B2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48DA047-6FCF-5D54-78DD-CF7D3348486D}"/>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763125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F7694-1E6C-8F57-50F3-6532EEB303B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E5E1C17-DB62-C479-535E-6E215DDB14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168A24B-53C6-4F84-2F48-5B599D9C58B6}"/>
              </a:ext>
            </a:extLst>
          </p:cNvPr>
          <p:cNvSpPr>
            <a:spLocks noGrp="1"/>
          </p:cNvSpPr>
          <p:nvPr>
            <p:ph type="dt" sz="half" idx="10"/>
          </p:nvPr>
        </p:nvSpPr>
        <p:spPr/>
        <p:txBody>
          <a:bodyPr/>
          <a:lstStyle/>
          <a:p>
            <a:r>
              <a:rPr lang="de-DE"/>
              <a:t>30.01.2025</a:t>
            </a:r>
          </a:p>
        </p:txBody>
      </p:sp>
      <p:sp>
        <p:nvSpPr>
          <p:cNvPr id="5" name="Fußzeilenplatzhalter 4">
            <a:extLst>
              <a:ext uri="{FF2B5EF4-FFF2-40B4-BE49-F238E27FC236}">
                <a16:creationId xmlns:a16="http://schemas.microsoft.com/office/drawing/2014/main" id="{E478BD79-FB2A-1FC1-4208-4C5798A502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1F7488-194D-63EF-E818-561AC6978A73}"/>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9611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weiße Rundung, BG hellblau, frei nutzba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BC62E70-88BF-5D8F-DF3D-B7C41089563F}"/>
              </a:ext>
            </a:extLst>
          </p:cNvPr>
          <p:cNvSpPr/>
          <p:nvPr userDrawn="1"/>
        </p:nvSpPr>
        <p:spPr>
          <a:xfrm>
            <a:off x="0" y="0"/>
            <a:ext cx="121920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Form 8">
            <a:extLst>
              <a:ext uri="{FF2B5EF4-FFF2-40B4-BE49-F238E27FC236}">
                <a16:creationId xmlns:a16="http://schemas.microsoft.com/office/drawing/2014/main" id="{FA44255D-E862-6BB0-C2CB-33FE095D93E8}"/>
              </a:ext>
            </a:extLst>
          </p:cNvPr>
          <p:cNvSpPr/>
          <p:nvPr userDrawn="1"/>
        </p:nvSpPr>
        <p:spPr>
          <a:xfrm>
            <a:off x="0" y="0"/>
            <a:ext cx="10728766" cy="1437218"/>
          </a:xfrm>
          <a:custGeom>
            <a:avLst/>
            <a:gdLst>
              <a:gd name="connsiteX0" fmla="*/ 0 w 10728766"/>
              <a:gd name="connsiteY0" fmla="*/ 0 h 2289414"/>
              <a:gd name="connsiteX1" fmla="*/ 10728766 w 10728766"/>
              <a:gd name="connsiteY1" fmla="*/ 0 h 2289414"/>
              <a:gd name="connsiteX2" fmla="*/ 10528648 w 10728766"/>
              <a:gd name="connsiteY2" fmla="*/ 210670 h 2289414"/>
              <a:gd name="connsiteX3" fmla="*/ 5292562 w 10728766"/>
              <a:gd name="connsiteY3" fmla="*/ 2289414 h 2289414"/>
              <a:gd name="connsiteX4" fmla="*/ 0 w 10728766"/>
              <a:gd name="connsiteY4" fmla="*/ 2289414 h 2289414"/>
              <a:gd name="connsiteX5" fmla="*/ 0 w 10728766"/>
              <a:gd name="connsiteY5" fmla="*/ 0 h 22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8766" h="2289414">
                <a:moveTo>
                  <a:pt x="0" y="0"/>
                </a:moveTo>
                <a:lnTo>
                  <a:pt x="10728766" y="0"/>
                </a:lnTo>
                <a:lnTo>
                  <a:pt x="10528648" y="210670"/>
                </a:lnTo>
                <a:cubicBezTo>
                  <a:pt x="9241813" y="1499248"/>
                  <a:pt x="7422495" y="2289414"/>
                  <a:pt x="5292562" y="2289414"/>
                </a:cubicBezTo>
                <a:lnTo>
                  <a:pt x="0" y="2289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6532582" cy="10800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8" name="Datumsplatzhalter 1">
            <a:extLst>
              <a:ext uri="{FF2B5EF4-FFF2-40B4-BE49-F238E27FC236}">
                <a16:creationId xmlns:a16="http://schemas.microsoft.com/office/drawing/2014/main" id="{2453FFA9-2A9A-229F-3BA5-03B6D8DA33B0}"/>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3" name="Foliennummernplatzhalter 5">
            <a:extLst>
              <a:ext uri="{FF2B5EF4-FFF2-40B4-BE49-F238E27FC236}">
                <a16:creationId xmlns:a16="http://schemas.microsoft.com/office/drawing/2014/main" id="{0769327C-01B6-8C97-F649-3A4A12E83198}"/>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668838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05B51-CE4C-BE90-F04D-0A9887105B2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D4A2580-C789-B9F4-C4DE-DA69A20D1AF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62D2591-2682-8798-A3F0-3352489CD60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B04A2A6-C164-6415-66C8-28CABF9E58EB}"/>
              </a:ext>
            </a:extLst>
          </p:cNvPr>
          <p:cNvSpPr>
            <a:spLocks noGrp="1"/>
          </p:cNvSpPr>
          <p:nvPr>
            <p:ph type="dt" sz="half" idx="10"/>
          </p:nvPr>
        </p:nvSpPr>
        <p:spPr/>
        <p:txBody>
          <a:bodyPr/>
          <a:lstStyle/>
          <a:p>
            <a:r>
              <a:rPr lang="de-DE"/>
              <a:t>30.01.2025</a:t>
            </a:r>
          </a:p>
        </p:txBody>
      </p:sp>
      <p:sp>
        <p:nvSpPr>
          <p:cNvPr id="6" name="Fußzeilenplatzhalter 5">
            <a:extLst>
              <a:ext uri="{FF2B5EF4-FFF2-40B4-BE49-F238E27FC236}">
                <a16:creationId xmlns:a16="http://schemas.microsoft.com/office/drawing/2014/main" id="{6D454D75-D795-C36E-EEFE-3E6A6EF1CB0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9143EF-0DE3-E9A4-C758-82048C122F4C}"/>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940954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F8C97-0DC9-8089-C205-B88F75C9BB5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140683F-53C1-4858-CCE1-EBC79A995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E353B1A-733A-DD45-E728-3D3E04D036C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3817C50-E93B-E74A-FA31-73DBA07A2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2CA20C0-C843-0456-50AC-CDCFF616D19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54F7FA0-5282-5BF4-7BC9-B7C1CEB6E521}"/>
              </a:ext>
            </a:extLst>
          </p:cNvPr>
          <p:cNvSpPr>
            <a:spLocks noGrp="1"/>
          </p:cNvSpPr>
          <p:nvPr>
            <p:ph type="dt" sz="half" idx="10"/>
          </p:nvPr>
        </p:nvSpPr>
        <p:spPr/>
        <p:txBody>
          <a:bodyPr/>
          <a:lstStyle/>
          <a:p>
            <a:r>
              <a:rPr lang="de-DE"/>
              <a:t>30.01.2025</a:t>
            </a:r>
          </a:p>
        </p:txBody>
      </p:sp>
      <p:sp>
        <p:nvSpPr>
          <p:cNvPr id="8" name="Fußzeilenplatzhalter 7">
            <a:extLst>
              <a:ext uri="{FF2B5EF4-FFF2-40B4-BE49-F238E27FC236}">
                <a16:creationId xmlns:a16="http://schemas.microsoft.com/office/drawing/2014/main" id="{D9FB618E-2B86-617F-5A12-6D06509B07F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A6F1BC-5F2E-785A-724B-DCE52FB781C2}"/>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411637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E11D7-0C6A-95F8-7A03-1746D3B467C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8DD0896-CB44-4539-6BBA-CB652416C5DD}"/>
              </a:ext>
            </a:extLst>
          </p:cNvPr>
          <p:cNvSpPr>
            <a:spLocks noGrp="1"/>
          </p:cNvSpPr>
          <p:nvPr>
            <p:ph type="dt" sz="half" idx="10"/>
          </p:nvPr>
        </p:nvSpPr>
        <p:spPr/>
        <p:txBody>
          <a:bodyPr/>
          <a:lstStyle/>
          <a:p>
            <a:r>
              <a:rPr lang="de-DE"/>
              <a:t>30.01.2025</a:t>
            </a:r>
          </a:p>
        </p:txBody>
      </p:sp>
      <p:sp>
        <p:nvSpPr>
          <p:cNvPr id="4" name="Fußzeilenplatzhalter 3">
            <a:extLst>
              <a:ext uri="{FF2B5EF4-FFF2-40B4-BE49-F238E27FC236}">
                <a16:creationId xmlns:a16="http://schemas.microsoft.com/office/drawing/2014/main" id="{E41F3191-E404-1B73-6C29-B24D4E4C214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2216D2D-0758-8CD1-4CB1-3F9C2F31F70A}"/>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420302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518B62-6928-A0EA-9EE5-4F22FD7331E6}"/>
              </a:ext>
            </a:extLst>
          </p:cNvPr>
          <p:cNvSpPr>
            <a:spLocks noGrp="1"/>
          </p:cNvSpPr>
          <p:nvPr>
            <p:ph type="dt" sz="half" idx="10"/>
          </p:nvPr>
        </p:nvSpPr>
        <p:spPr/>
        <p:txBody>
          <a:bodyPr/>
          <a:lstStyle/>
          <a:p>
            <a:r>
              <a:rPr lang="de-DE"/>
              <a:t>30.01.2025</a:t>
            </a:r>
          </a:p>
        </p:txBody>
      </p:sp>
      <p:sp>
        <p:nvSpPr>
          <p:cNvPr id="3" name="Fußzeilenplatzhalter 2">
            <a:extLst>
              <a:ext uri="{FF2B5EF4-FFF2-40B4-BE49-F238E27FC236}">
                <a16:creationId xmlns:a16="http://schemas.microsoft.com/office/drawing/2014/main" id="{5A47EDB3-C40A-A38F-F970-B1A846594BC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525BC1F-D422-E05F-47FA-6FEF8014A290}"/>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641138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556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C44C9-E53C-997E-EFBC-08A20587F70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4386E6F-0E93-6FDD-FAE4-D2427D93A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FD16984-8A28-67C2-837D-31DCEB2A6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38C2B58-8101-EAB0-F9D6-3F72A17CB564}"/>
              </a:ext>
            </a:extLst>
          </p:cNvPr>
          <p:cNvSpPr>
            <a:spLocks noGrp="1"/>
          </p:cNvSpPr>
          <p:nvPr>
            <p:ph type="dt" sz="half" idx="10"/>
          </p:nvPr>
        </p:nvSpPr>
        <p:spPr/>
        <p:txBody>
          <a:bodyPr/>
          <a:lstStyle/>
          <a:p>
            <a:r>
              <a:rPr lang="de-DE"/>
              <a:t>30.01.2025</a:t>
            </a:r>
          </a:p>
        </p:txBody>
      </p:sp>
      <p:sp>
        <p:nvSpPr>
          <p:cNvPr id="6" name="Fußzeilenplatzhalter 5">
            <a:extLst>
              <a:ext uri="{FF2B5EF4-FFF2-40B4-BE49-F238E27FC236}">
                <a16:creationId xmlns:a16="http://schemas.microsoft.com/office/drawing/2014/main" id="{B14ED729-7E8B-07CF-6004-E561C80791D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441284-D5B0-7698-B4D3-B4643F5720B7}"/>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588895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07972-305E-18A0-821D-2550DF10EA7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06C88F4-A75A-B5AA-1EE2-48AE3B3EC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73EE85B-83C9-A2A4-264C-DAD3FBD9F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2A90AD-6B62-7451-13D1-2C54534C53F2}"/>
              </a:ext>
            </a:extLst>
          </p:cNvPr>
          <p:cNvSpPr>
            <a:spLocks noGrp="1"/>
          </p:cNvSpPr>
          <p:nvPr>
            <p:ph type="dt" sz="half" idx="10"/>
          </p:nvPr>
        </p:nvSpPr>
        <p:spPr/>
        <p:txBody>
          <a:bodyPr/>
          <a:lstStyle/>
          <a:p>
            <a:r>
              <a:rPr lang="de-DE"/>
              <a:t>30.01.2025</a:t>
            </a:r>
          </a:p>
        </p:txBody>
      </p:sp>
      <p:sp>
        <p:nvSpPr>
          <p:cNvPr id="6" name="Fußzeilenplatzhalter 5">
            <a:extLst>
              <a:ext uri="{FF2B5EF4-FFF2-40B4-BE49-F238E27FC236}">
                <a16:creationId xmlns:a16="http://schemas.microsoft.com/office/drawing/2014/main" id="{26DF5063-22FE-4CAB-54AF-E4728F20331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179BB3-ED57-4183-8931-F6B2A67B845C}"/>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177162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A7082-0602-D1F6-9639-309075A9072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30B35C6-C983-7FCB-E1D4-38A8A98E82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88CC5C8-AA1C-A868-108D-69B970034E00}"/>
              </a:ext>
            </a:extLst>
          </p:cNvPr>
          <p:cNvSpPr>
            <a:spLocks noGrp="1"/>
          </p:cNvSpPr>
          <p:nvPr>
            <p:ph type="dt" sz="half" idx="10"/>
          </p:nvPr>
        </p:nvSpPr>
        <p:spPr/>
        <p:txBody>
          <a:bodyPr/>
          <a:lstStyle/>
          <a:p>
            <a:r>
              <a:rPr lang="de-DE"/>
              <a:t>30.01.2025</a:t>
            </a:r>
          </a:p>
        </p:txBody>
      </p:sp>
      <p:sp>
        <p:nvSpPr>
          <p:cNvPr id="5" name="Fußzeilenplatzhalter 4">
            <a:extLst>
              <a:ext uri="{FF2B5EF4-FFF2-40B4-BE49-F238E27FC236}">
                <a16:creationId xmlns:a16="http://schemas.microsoft.com/office/drawing/2014/main" id="{D159AD03-C4BD-0553-23E6-6A0959D5A8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1DCC56-0FDF-5F8D-CBB0-68E874E2DE48}"/>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3757490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903788F-BA17-BE4D-6ADD-24CEAFEB213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6D1FEE0-6EFB-D4CE-2CC2-F22022531DE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ADAAFB-BF1C-4A70-BE4D-33F2F178DA9E}"/>
              </a:ext>
            </a:extLst>
          </p:cNvPr>
          <p:cNvSpPr>
            <a:spLocks noGrp="1"/>
          </p:cNvSpPr>
          <p:nvPr>
            <p:ph type="dt" sz="half" idx="10"/>
          </p:nvPr>
        </p:nvSpPr>
        <p:spPr/>
        <p:txBody>
          <a:bodyPr/>
          <a:lstStyle/>
          <a:p>
            <a:r>
              <a:rPr lang="de-DE"/>
              <a:t>30.01.2025</a:t>
            </a:r>
          </a:p>
        </p:txBody>
      </p:sp>
      <p:sp>
        <p:nvSpPr>
          <p:cNvPr id="5" name="Fußzeilenplatzhalter 4">
            <a:extLst>
              <a:ext uri="{FF2B5EF4-FFF2-40B4-BE49-F238E27FC236}">
                <a16:creationId xmlns:a16="http://schemas.microsoft.com/office/drawing/2014/main" id="{6D1FBC76-DF75-A936-574A-0F766394F2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966148-C7C6-8B24-6FAF-DAFD64DF3520}"/>
              </a:ext>
            </a:extLst>
          </p:cNvPr>
          <p:cNvSpPr>
            <a:spLocks noGrp="1"/>
          </p:cNvSpPr>
          <p:nvPr>
            <p:ph type="sldNum" sz="quarter" idx="12"/>
          </p:nvPr>
        </p:nvSpPr>
        <p:spPr/>
        <p:txBody>
          <a:bodyPr/>
          <a:lstStyle/>
          <a:p>
            <a:fld id="{1BD377F9-D0FF-9A4A-90DA-A775D984802B}" type="slidenum">
              <a:rPr lang="de-DE" smtClean="0"/>
              <a:t>‹Nr.›</a:t>
            </a:fld>
            <a:endParaRPr lang="de-DE"/>
          </a:p>
        </p:txBody>
      </p:sp>
    </p:spTree>
    <p:extLst>
      <p:ext uri="{BB962C8B-B14F-4D97-AF65-F5344CB8AC3E}">
        <p14:creationId xmlns:p14="http://schemas.microsoft.com/office/powerpoint/2010/main" val="168489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frei nutzba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11671200"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4" name="Datumsplatzhalter 1">
            <a:extLst>
              <a:ext uri="{FF2B5EF4-FFF2-40B4-BE49-F238E27FC236}">
                <a16:creationId xmlns:a16="http://schemas.microsoft.com/office/drawing/2014/main" id="{F576DF81-2431-9A71-6815-709001078CD6}"/>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3" name="Foliennummernplatzhalter 5">
            <a:extLst>
              <a:ext uri="{FF2B5EF4-FFF2-40B4-BE49-F238E27FC236}">
                <a16:creationId xmlns:a16="http://schemas.microsoft.com/office/drawing/2014/main" id="{A8D1F318-7659-964B-49A6-753C2254D191}"/>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92104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DG unten, frei nutzba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2948EFFE-F687-F971-1523-0C39AC4C40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3" b="25571"/>
          <a:stretch/>
        </p:blipFill>
        <p:spPr>
          <a:xfrm>
            <a:off x="1358900" y="5094247"/>
            <a:ext cx="4948064" cy="1661341"/>
          </a:xfrm>
          <a:prstGeom prst="rect">
            <a:avLst/>
          </a:prstGeom>
        </p:spPr>
      </p:pic>
      <p:sp>
        <p:nvSpPr>
          <p:cNvPr id="3" name="Titel 1">
            <a:extLst>
              <a:ext uri="{FF2B5EF4-FFF2-40B4-BE49-F238E27FC236}">
                <a16:creationId xmlns:a16="http://schemas.microsoft.com/office/drawing/2014/main" id="{DCA040F3-C1E3-3A03-5C80-F30C4ACD331D}"/>
              </a:ext>
            </a:extLst>
          </p:cNvPr>
          <p:cNvSpPr>
            <a:spLocks noGrp="1"/>
          </p:cNvSpPr>
          <p:nvPr>
            <p:ph type="ctrTitle"/>
          </p:nvPr>
        </p:nvSpPr>
        <p:spPr>
          <a:xfrm>
            <a:off x="252000" y="180000"/>
            <a:ext cx="11671200" cy="518400"/>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Datumsplatzhalter 1">
            <a:extLst>
              <a:ext uri="{FF2B5EF4-FFF2-40B4-BE49-F238E27FC236}">
                <a16:creationId xmlns:a16="http://schemas.microsoft.com/office/drawing/2014/main" id="{46CF6666-A36B-5D20-DC51-5E269FDA6FA8}"/>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8" name="Foliennummernplatzhalter 5">
            <a:extLst>
              <a:ext uri="{FF2B5EF4-FFF2-40B4-BE49-F238E27FC236}">
                <a16:creationId xmlns:a16="http://schemas.microsoft.com/office/drawing/2014/main" id="{0C55E0D4-BF4C-9301-095A-7F99C7C869FB}"/>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61001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lblau rechts, Text recht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70C441B-3F54-66B6-B563-172248F5B804}"/>
              </a:ext>
            </a:extLst>
          </p:cNvPr>
          <p:cNvSpPr/>
          <p:nvPr userDrawn="1"/>
        </p:nvSpPr>
        <p:spPr>
          <a:xfrm>
            <a:off x="4052400" y="0"/>
            <a:ext cx="81396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5" name="Textplatzhalter 3">
            <a:extLst>
              <a:ext uri="{FF2B5EF4-FFF2-40B4-BE49-F238E27FC236}">
                <a16:creationId xmlns:a16="http://schemas.microsoft.com/office/drawing/2014/main" id="{E06CACDA-12F4-BDA9-6DE2-51BB780EDA6D}"/>
              </a:ext>
            </a:extLst>
          </p:cNvPr>
          <p:cNvSpPr>
            <a:spLocks noGrp="1"/>
          </p:cNvSpPr>
          <p:nvPr>
            <p:ph type="body" sz="half" idx="2"/>
          </p:nvPr>
        </p:nvSpPr>
        <p:spPr>
          <a:xfrm>
            <a:off x="4734000" y="572400"/>
            <a:ext cx="6840000" cy="5760000"/>
          </a:xfrm>
        </p:spPr>
        <p:txBody>
          <a:bodyPr>
            <a:noAutofit/>
          </a:bodyPr>
          <a:lstStyle>
            <a:lvl1pPr marL="0" indent="0">
              <a:lnSpc>
                <a:spcPct val="150000"/>
              </a:lnSpc>
              <a:buNone/>
              <a:defRPr sz="1000" b="0" i="0">
                <a:solidFill>
                  <a:schemeClr val="tx1"/>
                </a:solidFill>
                <a:latin typeface="Rotunda Hair-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Datumsplatzhalter 1">
            <a:extLst>
              <a:ext uri="{FF2B5EF4-FFF2-40B4-BE49-F238E27FC236}">
                <a16:creationId xmlns:a16="http://schemas.microsoft.com/office/drawing/2014/main" id="{8648E239-1088-B641-D0C8-A7EACDDB4796}"/>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8" name="Foliennummernplatzhalter 5">
            <a:extLst>
              <a:ext uri="{FF2B5EF4-FFF2-40B4-BE49-F238E27FC236}">
                <a16:creationId xmlns:a16="http://schemas.microsoft.com/office/drawing/2014/main" id="{1F558467-3AC4-A477-CE10-29488884DAD2}"/>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144158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llblau rechts, frei nutzba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70C441B-3F54-66B6-B563-172248F5B804}"/>
              </a:ext>
            </a:extLst>
          </p:cNvPr>
          <p:cNvSpPr/>
          <p:nvPr userDrawn="1"/>
        </p:nvSpPr>
        <p:spPr>
          <a:xfrm>
            <a:off x="4052400" y="7557"/>
            <a:ext cx="8139600" cy="6858000"/>
          </a:xfrm>
          <a:prstGeom prst="rect">
            <a:avLst/>
          </a:prstGeom>
          <a:solidFill>
            <a:schemeClr val="accent1">
              <a:alpha val="9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C4CC71-D26B-3860-4533-8D9367A346BC}"/>
              </a:ext>
            </a:extLst>
          </p:cNvPr>
          <p:cNvSpPr/>
          <p:nvPr userDrawn="1"/>
        </p:nvSpPr>
        <p:spPr>
          <a:xfrm>
            <a:off x="4052400" y="6755588"/>
            <a:ext cx="8139600" cy="1024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09D245-529C-F92C-6898-578573DF2FDD}"/>
              </a:ext>
            </a:extLst>
          </p:cNvPr>
          <p:cNvSpPr/>
          <p:nvPr userDrawn="1"/>
        </p:nvSpPr>
        <p:spPr>
          <a:xfrm>
            <a:off x="1358900" y="6755588"/>
            <a:ext cx="2693500" cy="102412"/>
          </a:xfrm>
          <a:prstGeom prst="rect">
            <a:avLst/>
          </a:prstGeom>
          <a:solidFill>
            <a:srgbClr val="A5DF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B8ABA32-0FD4-3CB3-35C8-83D2ECCBA993}"/>
              </a:ext>
            </a:extLst>
          </p:cNvPr>
          <p:cNvSpPr>
            <a:spLocks noGrp="1"/>
          </p:cNvSpPr>
          <p:nvPr>
            <p:ph type="ctrTitle"/>
          </p:nvPr>
        </p:nvSpPr>
        <p:spPr>
          <a:xfrm>
            <a:off x="252000" y="180000"/>
            <a:ext cx="2839218" cy="3730084"/>
          </a:xfrm>
        </p:spPr>
        <p:txBody>
          <a:bodyPr anchor="t" anchorCtr="0">
            <a:normAutofit/>
          </a:bodyPr>
          <a:lstStyle>
            <a:lvl1pPr algn="l">
              <a:defRPr sz="3200" b="0" i="0">
                <a:solidFill>
                  <a:schemeClr val="accent1"/>
                </a:solidFill>
                <a:latin typeface="Rotunda Thin-Med" pitchFamily="2" charset="0"/>
              </a:defRPr>
            </a:lvl1pPr>
          </a:lstStyle>
          <a:p>
            <a:r>
              <a:rPr lang="de-DE"/>
              <a:t>Mastertitelformat bearbeiten</a:t>
            </a:r>
          </a:p>
        </p:txBody>
      </p:sp>
      <p:sp>
        <p:nvSpPr>
          <p:cNvPr id="4" name="Datumsplatzhalter 1">
            <a:extLst>
              <a:ext uri="{FF2B5EF4-FFF2-40B4-BE49-F238E27FC236}">
                <a16:creationId xmlns:a16="http://schemas.microsoft.com/office/drawing/2014/main" id="{29BCEA3D-58B3-88AF-CDBD-1B608707CB38}"/>
              </a:ext>
            </a:extLst>
          </p:cNvPr>
          <p:cNvSpPr>
            <a:spLocks noGrp="1"/>
          </p:cNvSpPr>
          <p:nvPr>
            <p:ph type="dt" sz="half" idx="10"/>
          </p:nvPr>
        </p:nvSpPr>
        <p:spPr>
          <a:xfrm>
            <a:off x="11246226" y="6510456"/>
            <a:ext cx="945774" cy="230400"/>
          </a:xfrm>
        </p:spPr>
        <p:txBody>
          <a:bodyPr/>
          <a:lstStyle>
            <a:lvl1pPr>
              <a:defRPr sz="900" b="0" i="0">
                <a:solidFill>
                  <a:srgbClr val="79B3BF"/>
                </a:solidFill>
                <a:latin typeface="Rotunda Hair-Light" pitchFamily="2" charset="0"/>
              </a:defRPr>
            </a:lvl1pPr>
          </a:lstStyle>
          <a:p>
            <a:fld id="{0953CF09-8C9A-7649-B839-21E970E44BF3}" type="datetime1">
              <a:rPr lang="de-DE" smtClean="0"/>
              <a:pPr/>
              <a:t>03.06.2025</a:t>
            </a:fld>
            <a:endParaRPr lang="de-DE"/>
          </a:p>
        </p:txBody>
      </p:sp>
      <p:sp>
        <p:nvSpPr>
          <p:cNvPr id="5" name="Foliennummernplatzhalter 5">
            <a:extLst>
              <a:ext uri="{FF2B5EF4-FFF2-40B4-BE49-F238E27FC236}">
                <a16:creationId xmlns:a16="http://schemas.microsoft.com/office/drawing/2014/main" id="{9E3281E3-CEA0-0851-02A9-0027B3E30E7B}"/>
              </a:ext>
            </a:extLst>
          </p:cNvPr>
          <p:cNvSpPr txBox="1">
            <a:spLocks/>
          </p:cNvSpPr>
          <p:nvPr userDrawn="1"/>
        </p:nvSpPr>
        <p:spPr>
          <a:xfrm>
            <a:off x="11727996" y="6440400"/>
            <a:ext cx="6768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Rotunda Reg-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BD377F9-D0FF-9A4A-90DA-A775D984802B}" type="slidenum">
              <a:rPr lang="de-DE" b="0" i="0" smtClean="0">
                <a:solidFill>
                  <a:schemeClr val="accent1"/>
                </a:solidFill>
                <a:latin typeface="Rotunda Hair-Light" pitchFamily="2" charset="0"/>
              </a:rPr>
              <a:pPr algn="ctr"/>
              <a:t>‹Nr.›</a:t>
            </a:fld>
            <a:endParaRPr lang="de-DE" b="0" i="0">
              <a:solidFill>
                <a:schemeClr val="accent1"/>
              </a:solidFill>
              <a:latin typeface="Rotunda Hair-Light" pitchFamily="2" charset="0"/>
            </a:endParaRPr>
          </a:p>
        </p:txBody>
      </p:sp>
    </p:spTree>
    <p:extLst>
      <p:ext uri="{BB962C8B-B14F-4D97-AF65-F5344CB8AC3E}">
        <p14:creationId xmlns:p14="http://schemas.microsoft.com/office/powerpoint/2010/main" val="29027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CD7A42-42AA-CCE5-076C-B8BB96E6D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4B0D943-ADE2-07BF-6973-70F659CB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67E024-D9C6-CD60-050E-BA42F9ACE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tunda Reg-Bold" pitchFamily="2" charset="0"/>
              </a:defRPr>
            </a:lvl1pPr>
          </a:lstStyle>
          <a:p>
            <a:fld id="{B377C602-D7AF-5F47-8F3D-C022A93D69AC}" type="datetime1">
              <a:rPr lang="de-DE" smtClean="0"/>
              <a:pPr/>
              <a:t>03.06.2025</a:t>
            </a:fld>
            <a:endParaRPr lang="de-DE"/>
          </a:p>
        </p:txBody>
      </p:sp>
      <p:sp>
        <p:nvSpPr>
          <p:cNvPr id="5" name="Fußzeilenplatzhalter 4">
            <a:extLst>
              <a:ext uri="{FF2B5EF4-FFF2-40B4-BE49-F238E27FC236}">
                <a16:creationId xmlns:a16="http://schemas.microsoft.com/office/drawing/2014/main" id="{CF6CD791-3560-C733-5A8E-8FBB66B732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tunda Reg-Bold" pitchFamily="2" charset="0"/>
              </a:defRPr>
            </a:lvl1pPr>
          </a:lstStyle>
          <a:p>
            <a:endParaRPr lang="de-DE"/>
          </a:p>
        </p:txBody>
      </p:sp>
      <p:sp>
        <p:nvSpPr>
          <p:cNvPr id="6" name="Foliennummernplatzhalter 5">
            <a:extLst>
              <a:ext uri="{FF2B5EF4-FFF2-40B4-BE49-F238E27FC236}">
                <a16:creationId xmlns:a16="http://schemas.microsoft.com/office/drawing/2014/main" id="{09DF475C-3817-01AB-D440-A99390F22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tunda Reg-Bold" pitchFamily="2" charset="0"/>
              </a:defRPr>
            </a:lvl1pPr>
          </a:lstStyle>
          <a:p>
            <a:fld id="{1BD377F9-D0FF-9A4A-90DA-A775D984802B}" type="slidenum">
              <a:rPr lang="de-DE" smtClean="0"/>
              <a:pPr/>
              <a:t>‹Nr.›</a:t>
            </a:fld>
            <a:endParaRPr lang="de-DE"/>
          </a:p>
        </p:txBody>
      </p:sp>
    </p:spTree>
    <p:extLst>
      <p:ext uri="{BB962C8B-B14F-4D97-AF65-F5344CB8AC3E}">
        <p14:creationId xmlns:p14="http://schemas.microsoft.com/office/powerpoint/2010/main" val="209156312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5" r:id="rId3"/>
    <p:sldLayoutId id="2147483662" r:id="rId4"/>
    <p:sldLayoutId id="2147483664" r:id="rId5"/>
    <p:sldLayoutId id="2147483665" r:id="rId6"/>
    <p:sldLayoutId id="2147483666" r:id="rId7"/>
    <p:sldLayoutId id="2147483667" r:id="rId8"/>
    <p:sldLayoutId id="2147483671" r:id="rId9"/>
    <p:sldLayoutId id="2147483668" r:id="rId10"/>
    <p:sldLayoutId id="2147483672" r:id="rId11"/>
    <p:sldLayoutId id="2147483663" r:id="rId12"/>
    <p:sldLayoutId id="2147483673" r:id="rId13"/>
    <p:sldLayoutId id="2147483674" r:id="rId14"/>
    <p:sldLayoutId id="2147483670" r:id="rId15"/>
    <p:sldLayoutId id="2147483677" r:id="rId16"/>
    <p:sldLayoutId id="2147483661" r:id="rId17"/>
    <p:sldLayoutId id="2147483650" r:id="rId18"/>
    <p:sldLayoutId id="2147483651" r:id="rId19"/>
    <p:sldLayoutId id="2147483652" r:id="rId20"/>
    <p:sldLayoutId id="2147483653" r:id="rId21"/>
    <p:sldLayoutId id="2147483654" r:id="rId22"/>
    <p:sldLayoutId id="2147483669" r:id="rId23"/>
    <p:sldLayoutId id="2147483676" r:id="rId24"/>
    <p:sldLayoutId id="2147483656" r:id="rId25"/>
    <p:sldLayoutId id="2147483657" r:id="rId26"/>
    <p:sldLayoutId id="2147483658" r:id="rId27"/>
    <p:sldLayoutId id="2147483659" r:id="rId28"/>
    <p:sldLayoutId id="2147483679" r:id="rId29"/>
    <p:sldLayoutId id="2147483681" r:id="rId30"/>
  </p:sldLayoutIdLst>
  <p:hf sldNum="0" hdr="0"/>
  <p:txStyles>
    <p:titleStyle>
      <a:lvl1pPr algn="l" defTabSz="914400" rtl="0" eaLnBrk="1" latinLnBrk="0" hangingPunct="1">
        <a:lnSpc>
          <a:spcPct val="90000"/>
        </a:lnSpc>
        <a:spcBef>
          <a:spcPct val="0"/>
        </a:spcBef>
        <a:buNone/>
        <a:defRPr sz="4400" kern="1200">
          <a:solidFill>
            <a:schemeClr val="tx1"/>
          </a:solidFill>
          <a:latin typeface="Rotunda Reg-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tunda Reg-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unda Reg-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tunda Reg-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unda Reg-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unda Reg-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CD7A42-42AA-CCE5-076C-B8BB96E6D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4B0D943-ADE2-07BF-6973-70F659CB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67E024-D9C6-CD60-050E-BA42F9ACE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tunda Reg-Bold" pitchFamily="2" charset="0"/>
              </a:defRPr>
            </a:lvl1pPr>
          </a:lstStyle>
          <a:p>
            <a:r>
              <a:rPr lang="de-DE"/>
              <a:t>30.01.2025</a:t>
            </a:r>
          </a:p>
        </p:txBody>
      </p:sp>
      <p:sp>
        <p:nvSpPr>
          <p:cNvPr id="5" name="Fußzeilenplatzhalter 4">
            <a:extLst>
              <a:ext uri="{FF2B5EF4-FFF2-40B4-BE49-F238E27FC236}">
                <a16:creationId xmlns:a16="http://schemas.microsoft.com/office/drawing/2014/main" id="{CF6CD791-3560-C733-5A8E-8FBB66B732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tunda Reg-Bold" pitchFamily="2" charset="0"/>
              </a:defRPr>
            </a:lvl1pPr>
          </a:lstStyle>
          <a:p>
            <a:endParaRPr lang="de-DE"/>
          </a:p>
        </p:txBody>
      </p:sp>
      <p:sp>
        <p:nvSpPr>
          <p:cNvPr id="6" name="Foliennummernplatzhalter 5">
            <a:extLst>
              <a:ext uri="{FF2B5EF4-FFF2-40B4-BE49-F238E27FC236}">
                <a16:creationId xmlns:a16="http://schemas.microsoft.com/office/drawing/2014/main" id="{09DF475C-3817-01AB-D440-A99390F22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tunda Reg-Bold" pitchFamily="2" charset="0"/>
              </a:defRPr>
            </a:lvl1pPr>
          </a:lstStyle>
          <a:p>
            <a:fld id="{1BD377F9-D0FF-9A4A-90DA-A775D984802B}" type="slidenum">
              <a:rPr lang="de-DE" smtClean="0"/>
              <a:pPr/>
              <a:t>‹Nr.›</a:t>
            </a:fld>
            <a:endParaRPr lang="de-DE"/>
          </a:p>
        </p:txBody>
      </p:sp>
    </p:spTree>
    <p:extLst>
      <p:ext uri="{BB962C8B-B14F-4D97-AF65-F5344CB8AC3E}">
        <p14:creationId xmlns:p14="http://schemas.microsoft.com/office/powerpoint/2010/main" val="154922646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tunda Reg-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tunda Reg-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tunda Reg-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tunda Reg-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unda Reg-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tunda Reg-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www.onkologiemonitor.de/"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hyperlink" Target="http://www.krebsregister-rlp.de/unser-serviceangebot/onkologischer-versorgungsatlas"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19.jpe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36.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CFA-A8D6-A0D1-8DA2-9B645AE835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ED718E-7E5C-D3EF-C840-8387F9E3F255}"/>
              </a:ext>
            </a:extLst>
          </p:cNvPr>
          <p:cNvSpPr>
            <a:spLocks noGrp="1"/>
          </p:cNvSpPr>
          <p:nvPr>
            <p:ph type="title"/>
          </p:nvPr>
        </p:nvSpPr>
        <p:spPr>
          <a:xfrm>
            <a:off x="153313" y="658800"/>
            <a:ext cx="5185250" cy="480131"/>
          </a:xfrm>
        </p:spPr>
        <p:txBody>
          <a:bodyPr/>
          <a:lstStyle/>
          <a:p>
            <a:r>
              <a:rPr lang="de-DE" sz="2800"/>
              <a:t>Programm</a:t>
            </a:r>
            <a:endParaRPr lang="de-DE" sz="1600">
              <a:solidFill>
                <a:srgbClr val="FF0000"/>
              </a:solidFill>
            </a:endParaRPr>
          </a:p>
        </p:txBody>
      </p:sp>
      <p:pic>
        <p:nvPicPr>
          <p:cNvPr id="5" name="Grafik 4" descr="Ein Bild, das Text, Screenshot, Schrift, Webseite enthält.&#10;&#10;KI-generierte Inhalte können fehlerhaft sein.">
            <a:extLst>
              <a:ext uri="{FF2B5EF4-FFF2-40B4-BE49-F238E27FC236}">
                <a16:creationId xmlns:a16="http://schemas.microsoft.com/office/drawing/2014/main" id="{440D9B37-E6C5-036D-E124-63E53BEC1846}"/>
              </a:ext>
            </a:extLst>
          </p:cNvPr>
          <p:cNvPicPr>
            <a:picLocks noChangeAspect="1"/>
          </p:cNvPicPr>
          <p:nvPr/>
        </p:nvPicPr>
        <p:blipFill>
          <a:blip r:embed="rId3"/>
          <a:stretch>
            <a:fillRect/>
          </a:stretch>
        </p:blipFill>
        <p:spPr>
          <a:xfrm>
            <a:off x="6597301" y="247650"/>
            <a:ext cx="4540947" cy="6372225"/>
          </a:xfrm>
          <a:prstGeom prst="rect">
            <a:avLst/>
          </a:prstGeom>
        </p:spPr>
      </p:pic>
      <p:pic>
        <p:nvPicPr>
          <p:cNvPr id="7" name="Grafik 6" descr="Ein Bild, das Text, Screenshot, Grafikdesign, Wasser enthält.&#10;&#10;KI-generierte Inhalte können fehlerhaft sein.">
            <a:extLst>
              <a:ext uri="{FF2B5EF4-FFF2-40B4-BE49-F238E27FC236}">
                <a16:creationId xmlns:a16="http://schemas.microsoft.com/office/drawing/2014/main" id="{1D9F9F91-EDB2-47B1-38F1-F676C2E64BD5}"/>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983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4E35-72CC-3B7B-91B4-6DA516A072F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95B1BD0-A9AF-8BE0-0742-EFC7C313F5BF}"/>
              </a:ext>
            </a:extLst>
          </p:cNvPr>
          <p:cNvSpPr>
            <a:spLocks noGrp="1"/>
          </p:cNvSpPr>
          <p:nvPr>
            <p:ph type="ctrTitle"/>
          </p:nvPr>
        </p:nvSpPr>
        <p:spPr>
          <a:xfrm>
            <a:off x="548190" y="4612679"/>
            <a:ext cx="11095620" cy="1476394"/>
          </a:xfrm>
        </p:spPr>
        <p:txBody>
          <a:bodyPr>
            <a:normAutofit fontScale="90000"/>
          </a:bodyPr>
          <a:lstStyle/>
          <a:p>
            <a:pPr algn="ctr"/>
            <a:r>
              <a:rPr lang="de-DE" sz="4000" b="1">
                <a:latin typeface="+mn-lt"/>
              </a:rPr>
              <a:t>Das Projekt „</a:t>
            </a:r>
            <a:r>
              <a:rPr lang="de-DE" sz="4000" b="1" err="1">
                <a:latin typeface="+mn-lt"/>
              </a:rPr>
              <a:t>InKaPP</a:t>
            </a:r>
            <a:r>
              <a:rPr lang="de-DE" sz="4000" b="1">
                <a:latin typeface="+mn-lt"/>
              </a:rPr>
              <a:t>“</a:t>
            </a:r>
            <a:br>
              <a:rPr lang="de-DE" sz="4000" b="1">
                <a:latin typeface="+mn-lt"/>
              </a:rPr>
            </a:br>
            <a:br>
              <a:rPr lang="de-DE" sz="4000" b="1">
                <a:latin typeface="+mn-lt"/>
              </a:rPr>
            </a:br>
            <a:r>
              <a:rPr lang="de-DE" sz="2800" b="1">
                <a:latin typeface="+mn-lt"/>
              </a:rPr>
              <a:t>Informiert sein – Krebsregisterdaten für aktive Patientinnen und Patienten</a:t>
            </a:r>
          </a:p>
        </p:txBody>
      </p:sp>
    </p:spTree>
    <p:extLst>
      <p:ext uri="{BB962C8B-B14F-4D97-AF65-F5344CB8AC3E}">
        <p14:creationId xmlns:p14="http://schemas.microsoft.com/office/powerpoint/2010/main" val="121663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6E06A8-655D-3A77-DB54-72EA5604D80E}"/>
              </a:ext>
            </a:extLst>
          </p:cNvPr>
          <p:cNvSpPr>
            <a:spLocks noGrp="1"/>
          </p:cNvSpPr>
          <p:nvPr>
            <p:ph type="ctrTitle"/>
          </p:nvPr>
        </p:nvSpPr>
        <p:spPr/>
        <p:txBody>
          <a:bodyPr>
            <a:normAutofit/>
          </a:bodyPr>
          <a:lstStyle/>
          <a:p>
            <a:r>
              <a:rPr lang="de-DE" b="1" dirty="0">
                <a:latin typeface="+mn-lt"/>
              </a:rPr>
              <a:t>Krebsregisterdaten für aktive Patientinnen &amp; Patienten</a:t>
            </a:r>
          </a:p>
        </p:txBody>
      </p:sp>
      <p:grpSp>
        <p:nvGrpSpPr>
          <p:cNvPr id="32" name="Gruppieren 31">
            <a:extLst>
              <a:ext uri="{FF2B5EF4-FFF2-40B4-BE49-F238E27FC236}">
                <a16:creationId xmlns:a16="http://schemas.microsoft.com/office/drawing/2014/main" id="{2C54D1B9-0B42-039F-363D-B9CE021DEF8C}"/>
              </a:ext>
            </a:extLst>
          </p:cNvPr>
          <p:cNvGrpSpPr/>
          <p:nvPr/>
        </p:nvGrpSpPr>
        <p:grpSpPr>
          <a:xfrm>
            <a:off x="2138057" y="2506268"/>
            <a:ext cx="1368714" cy="1850915"/>
            <a:chOff x="6364580" y="2792863"/>
            <a:chExt cx="1444734" cy="1899232"/>
          </a:xfrm>
        </p:grpSpPr>
        <p:pic>
          <p:nvPicPr>
            <p:cNvPr id="33" name="Grafik 32" descr="Ein Bild, das Text, Screenshot, Grafiken, Grafikdesign enthält.&#10;&#10;Automatisch generierte Beschreibung">
              <a:extLst>
                <a:ext uri="{FF2B5EF4-FFF2-40B4-BE49-F238E27FC236}">
                  <a16:creationId xmlns:a16="http://schemas.microsoft.com/office/drawing/2014/main" id="{10467BEB-EE5E-C601-4280-F000DC628962}"/>
                </a:ext>
              </a:extLst>
            </p:cNvPr>
            <p:cNvPicPr>
              <a:picLocks noChangeAspect="1"/>
            </p:cNvPicPr>
            <p:nvPr/>
          </p:nvPicPr>
          <p:blipFill>
            <a:blip r:embed="rId2"/>
            <a:stretch>
              <a:fillRect/>
            </a:stretch>
          </p:blipFill>
          <p:spPr>
            <a:xfrm>
              <a:off x="6364580" y="2792863"/>
              <a:ext cx="1444734" cy="1899232"/>
            </a:xfrm>
            <a:prstGeom prst="rect">
              <a:avLst/>
            </a:prstGeom>
          </p:spPr>
        </p:pic>
        <p:pic>
          <p:nvPicPr>
            <p:cNvPr id="34" name="Grafik 33" descr="Ein Bild, das Text, Schrift, Screenshot, Design enthält.&#10;&#10;Automatisch generierte Beschreibung">
              <a:extLst>
                <a:ext uri="{FF2B5EF4-FFF2-40B4-BE49-F238E27FC236}">
                  <a16:creationId xmlns:a16="http://schemas.microsoft.com/office/drawing/2014/main" id="{4F0A3657-81F2-63DC-B01F-9FD3BB206B1C}"/>
                </a:ext>
              </a:extLst>
            </p:cNvPr>
            <p:cNvPicPr>
              <a:picLocks noChangeAspect="1"/>
            </p:cNvPicPr>
            <p:nvPr/>
          </p:nvPicPr>
          <p:blipFill rotWithShape="1">
            <a:blip r:embed="rId3"/>
            <a:srcRect t="2301" b="3815"/>
            <a:stretch/>
          </p:blipFill>
          <p:spPr>
            <a:xfrm>
              <a:off x="6508171" y="3824976"/>
              <a:ext cx="1157549" cy="506830"/>
            </a:xfrm>
            <a:prstGeom prst="rect">
              <a:avLst/>
            </a:prstGeom>
          </p:spPr>
        </p:pic>
      </p:grpSp>
      <p:pic>
        <p:nvPicPr>
          <p:cNvPr id="35" name="Grafik 34" descr="Ein Bild, das Clipart, Cartoon enthält.&#10;&#10;Automatisch generierte Beschreibung">
            <a:extLst>
              <a:ext uri="{FF2B5EF4-FFF2-40B4-BE49-F238E27FC236}">
                <a16:creationId xmlns:a16="http://schemas.microsoft.com/office/drawing/2014/main" id="{1E2786E8-37EB-A82E-D118-6507B0636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408" y="2625546"/>
            <a:ext cx="1093184" cy="1731637"/>
          </a:xfrm>
          <a:prstGeom prst="rect">
            <a:avLst/>
          </a:prstGeom>
        </p:spPr>
      </p:pic>
      <p:pic>
        <p:nvPicPr>
          <p:cNvPr id="36" name="Grafik 35" descr="Ein Bild, das Regenschirm, Clipart, Darstellung, Cartoon enthält.&#10;&#10;Automatisch generierte Beschreibung">
            <a:extLst>
              <a:ext uri="{FF2B5EF4-FFF2-40B4-BE49-F238E27FC236}">
                <a16:creationId xmlns:a16="http://schemas.microsoft.com/office/drawing/2014/main" id="{0B3C62C0-0736-0C24-A18D-DEFF4D3A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5229" y="2386992"/>
            <a:ext cx="1606863" cy="1970191"/>
          </a:xfrm>
          <a:prstGeom prst="rect">
            <a:avLst/>
          </a:prstGeom>
          <a:ln w="19050">
            <a:noFill/>
          </a:ln>
        </p:spPr>
      </p:pic>
      <p:grpSp>
        <p:nvGrpSpPr>
          <p:cNvPr id="56" name="Gruppieren 55">
            <a:extLst>
              <a:ext uri="{FF2B5EF4-FFF2-40B4-BE49-F238E27FC236}">
                <a16:creationId xmlns:a16="http://schemas.microsoft.com/office/drawing/2014/main" id="{4FDE7098-EF76-4E6D-763E-0247F8973054}"/>
              </a:ext>
            </a:extLst>
          </p:cNvPr>
          <p:cNvGrpSpPr/>
          <p:nvPr/>
        </p:nvGrpSpPr>
        <p:grpSpPr>
          <a:xfrm>
            <a:off x="78142" y="3947700"/>
            <a:ext cx="2714919" cy="2641252"/>
            <a:chOff x="432980" y="4496586"/>
            <a:chExt cx="2232000" cy="2232000"/>
          </a:xfrm>
        </p:grpSpPr>
        <p:sp>
          <p:nvSpPr>
            <p:cNvPr id="37" name="Ellipse 36">
              <a:extLst>
                <a:ext uri="{FF2B5EF4-FFF2-40B4-BE49-F238E27FC236}">
                  <a16:creationId xmlns:a16="http://schemas.microsoft.com/office/drawing/2014/main" id="{9AC78057-87ED-771C-65BF-680773479A15}"/>
                </a:ext>
              </a:extLst>
            </p:cNvPr>
            <p:cNvSpPr/>
            <p:nvPr/>
          </p:nvSpPr>
          <p:spPr>
            <a:xfrm>
              <a:off x="432980" y="4496586"/>
              <a:ext cx="2232000" cy="223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50" charset="0"/>
                <a:ea typeface="+mn-ea"/>
                <a:cs typeface="+mn-cs"/>
              </a:endParaRPr>
            </a:p>
          </p:txBody>
        </p:sp>
        <p:sp>
          <p:nvSpPr>
            <p:cNvPr id="38" name="Textfeld 37">
              <a:extLst>
                <a:ext uri="{FF2B5EF4-FFF2-40B4-BE49-F238E27FC236}">
                  <a16:creationId xmlns:a16="http://schemas.microsoft.com/office/drawing/2014/main" id="{F1AA83A2-19B8-5CB0-E1A4-717B6EA6D026}"/>
                </a:ext>
              </a:extLst>
            </p:cNvPr>
            <p:cNvSpPr txBox="1"/>
            <p:nvPr/>
          </p:nvSpPr>
          <p:spPr>
            <a:xfrm>
              <a:off x="534049" y="4777341"/>
              <a:ext cx="2029862" cy="17425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0364C"/>
                  </a:solidFill>
                  <a:effectLst/>
                  <a:uLnTx/>
                  <a:uFillTx/>
                  <a:ea typeface="+mn-ea"/>
                  <a:cs typeface="+mn-cs"/>
                </a:rPr>
                <a:t>Das Krebsregister RLP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0364C"/>
                  </a:solidFill>
                  <a:effectLst/>
                  <a:uLnTx/>
                  <a:uFillTx/>
                  <a:ea typeface="+mn-ea"/>
                  <a:cs typeface="+mn-cs"/>
                </a:rPr>
                <a:t>am IDG erfasst seit 2016 flächendeckend ambulante &amp; stationäre Patientendaten zu Diagnose, Behandlung und Verlauf bei Krebserkrankungen.</a:t>
              </a:r>
            </a:p>
          </p:txBody>
        </p:sp>
      </p:grpSp>
      <p:sp>
        <p:nvSpPr>
          <p:cNvPr id="41" name="Freihandform: Form 40">
            <a:extLst>
              <a:ext uri="{FF2B5EF4-FFF2-40B4-BE49-F238E27FC236}">
                <a16:creationId xmlns:a16="http://schemas.microsoft.com/office/drawing/2014/main" id="{DDF831E1-3AA2-367B-3E62-773747EC5417}"/>
              </a:ext>
            </a:extLst>
          </p:cNvPr>
          <p:cNvSpPr/>
          <p:nvPr/>
        </p:nvSpPr>
        <p:spPr>
          <a:xfrm>
            <a:off x="6308360" y="2086650"/>
            <a:ext cx="2656531" cy="472269"/>
          </a:xfrm>
          <a:custGeom>
            <a:avLst/>
            <a:gdLst>
              <a:gd name="connsiteX0" fmla="*/ 0 w 3205114"/>
              <a:gd name="connsiteY0" fmla="*/ 539086 h 699341"/>
              <a:gd name="connsiteX1" fmla="*/ 1489435 w 3205114"/>
              <a:gd name="connsiteY1" fmla="*/ 1758 h 699341"/>
              <a:gd name="connsiteX2" fmla="*/ 3205114 w 3205114"/>
              <a:gd name="connsiteY2" fmla="*/ 699341 h 699341"/>
            </a:gdLst>
            <a:ahLst/>
            <a:cxnLst>
              <a:cxn ang="0">
                <a:pos x="connsiteX0" y="connsiteY0"/>
              </a:cxn>
              <a:cxn ang="0">
                <a:pos x="connsiteX1" y="connsiteY1"/>
              </a:cxn>
              <a:cxn ang="0">
                <a:pos x="connsiteX2" y="connsiteY2"/>
              </a:cxn>
            </a:cxnLst>
            <a:rect l="l" t="t" r="r" b="b"/>
            <a:pathLst>
              <a:path w="3205114" h="699341">
                <a:moveTo>
                  <a:pt x="0" y="539086"/>
                </a:moveTo>
                <a:cubicBezTo>
                  <a:pt x="477624" y="257067"/>
                  <a:pt x="955249" y="-24951"/>
                  <a:pt x="1489435" y="1758"/>
                </a:cubicBezTo>
                <a:cubicBezTo>
                  <a:pt x="2023621" y="28467"/>
                  <a:pt x="2614367" y="363904"/>
                  <a:pt x="3205114" y="699341"/>
                </a:cubicBezTo>
              </a:path>
            </a:pathLst>
          </a:custGeom>
          <a:noFill/>
          <a:ln w="38100">
            <a:solidFill>
              <a:schemeClr val="accent5">
                <a:lumMod val="75000"/>
              </a:schemeClr>
            </a:solidFill>
            <a:headEnd type="triangle" w="lg" len="lg"/>
            <a:tailEnd type="non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DD7065C4-97EB-8994-1919-F7086B67A5CF}"/>
              </a:ext>
            </a:extLst>
          </p:cNvPr>
          <p:cNvSpPr txBox="1"/>
          <p:nvPr/>
        </p:nvSpPr>
        <p:spPr>
          <a:xfrm>
            <a:off x="3423613" y="2325304"/>
            <a:ext cx="225300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Bereitstellung von Daten, Rückmeldungen &amp; Auswertungen</a:t>
            </a:r>
          </a:p>
        </p:txBody>
      </p:sp>
      <p:sp>
        <p:nvSpPr>
          <p:cNvPr id="45" name="Textfeld 44">
            <a:extLst>
              <a:ext uri="{FF2B5EF4-FFF2-40B4-BE49-F238E27FC236}">
                <a16:creationId xmlns:a16="http://schemas.microsoft.com/office/drawing/2014/main" id="{4932D434-8EC6-776C-4B7A-DB1AEB55E5F7}"/>
              </a:ext>
            </a:extLst>
          </p:cNvPr>
          <p:cNvSpPr txBox="1"/>
          <p:nvPr/>
        </p:nvSpPr>
        <p:spPr>
          <a:xfrm>
            <a:off x="3412503" y="3753250"/>
            <a:ext cx="225300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Übermittlung von Meldungen entlang der gesamten einrichtungs-übergreifenden Behandlungskette </a:t>
            </a:r>
          </a:p>
        </p:txBody>
      </p:sp>
      <p:grpSp>
        <p:nvGrpSpPr>
          <p:cNvPr id="54" name="Gruppieren 53">
            <a:extLst>
              <a:ext uri="{FF2B5EF4-FFF2-40B4-BE49-F238E27FC236}">
                <a16:creationId xmlns:a16="http://schemas.microsoft.com/office/drawing/2014/main" id="{E388AE89-6077-9B57-5862-208271E0F4E5}"/>
              </a:ext>
            </a:extLst>
          </p:cNvPr>
          <p:cNvGrpSpPr/>
          <p:nvPr/>
        </p:nvGrpSpPr>
        <p:grpSpPr>
          <a:xfrm>
            <a:off x="6570628" y="2342051"/>
            <a:ext cx="2253518" cy="2232000"/>
            <a:chOff x="6624320" y="2773492"/>
            <a:chExt cx="2253518" cy="2232000"/>
          </a:xfrm>
        </p:grpSpPr>
        <p:sp>
          <p:nvSpPr>
            <p:cNvPr id="46" name="Ellipse 45">
              <a:extLst>
                <a:ext uri="{FF2B5EF4-FFF2-40B4-BE49-F238E27FC236}">
                  <a16:creationId xmlns:a16="http://schemas.microsoft.com/office/drawing/2014/main" id="{D892FE4B-5495-1B74-816F-BFF9F2CD7300}"/>
                </a:ext>
              </a:extLst>
            </p:cNvPr>
            <p:cNvSpPr/>
            <p:nvPr/>
          </p:nvSpPr>
          <p:spPr>
            <a:xfrm>
              <a:off x="6624320" y="2773492"/>
              <a:ext cx="2232000" cy="223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50" charset="0"/>
                <a:ea typeface="+mn-ea"/>
                <a:cs typeface="+mn-cs"/>
              </a:endParaRPr>
            </a:p>
          </p:txBody>
        </p:sp>
        <p:sp>
          <p:nvSpPr>
            <p:cNvPr id="47" name="Textfeld 46">
              <a:extLst>
                <a:ext uri="{FF2B5EF4-FFF2-40B4-BE49-F238E27FC236}">
                  <a16:creationId xmlns:a16="http://schemas.microsoft.com/office/drawing/2014/main" id="{51060E22-A9DD-9DB1-5436-62A1C9D1A86D}"/>
                </a:ext>
              </a:extLst>
            </p:cNvPr>
            <p:cNvSpPr txBox="1"/>
            <p:nvPr/>
          </p:nvSpPr>
          <p:spPr>
            <a:xfrm>
              <a:off x="6645838" y="2844778"/>
              <a:ext cx="2232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0364C"/>
                  </a:solidFill>
                  <a:effectLst/>
                  <a:uLnTx/>
                  <a:uFillTx/>
                  <a:ea typeface="+mn-ea"/>
                  <a:cs typeface="+mn-cs"/>
                </a:rPr>
                <a:t>Im Zuge der informationellen Selbstbestimmung können Betroffene über eine von ihr/ihm benannte Ärztin/Arzt Auskunft über die zu ihnen gespeicherten Daten erhalten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0364C"/>
                  </a:solidFill>
                  <a:effectLst/>
                  <a:uLnTx/>
                  <a:uFillTx/>
                  <a:ea typeface="+mn-ea"/>
                  <a:cs typeface="+mn-cs"/>
                </a:rPr>
                <a:t>(vgl. § 14 LKRG).</a:t>
              </a:r>
            </a:p>
          </p:txBody>
        </p:sp>
      </p:grpSp>
      <p:sp>
        <p:nvSpPr>
          <p:cNvPr id="50" name="Freihandform: Form 49">
            <a:extLst>
              <a:ext uri="{FF2B5EF4-FFF2-40B4-BE49-F238E27FC236}">
                <a16:creationId xmlns:a16="http://schemas.microsoft.com/office/drawing/2014/main" id="{27FB6295-711E-EF36-DE2B-AA8BDFC94268}"/>
              </a:ext>
            </a:extLst>
          </p:cNvPr>
          <p:cNvSpPr/>
          <p:nvPr/>
        </p:nvSpPr>
        <p:spPr>
          <a:xfrm>
            <a:off x="3035431" y="4541957"/>
            <a:ext cx="3007150" cy="574537"/>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5">
                <a:lumMod val="75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Freihandform: Form 51">
            <a:extLst>
              <a:ext uri="{FF2B5EF4-FFF2-40B4-BE49-F238E27FC236}">
                <a16:creationId xmlns:a16="http://schemas.microsoft.com/office/drawing/2014/main" id="{7D2FC26B-11AB-7190-15D6-D6B25E39D198}"/>
              </a:ext>
            </a:extLst>
          </p:cNvPr>
          <p:cNvSpPr/>
          <p:nvPr/>
        </p:nvSpPr>
        <p:spPr>
          <a:xfrm rot="10800000">
            <a:off x="2624105" y="1913289"/>
            <a:ext cx="3418475" cy="527055"/>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5">
                <a:lumMod val="75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hteck: abgerundete Ecken 4">
            <a:extLst>
              <a:ext uri="{FF2B5EF4-FFF2-40B4-BE49-F238E27FC236}">
                <a16:creationId xmlns:a16="http://schemas.microsoft.com/office/drawing/2014/main" id="{4200939E-ACCC-3ED9-72EE-D336AEA6F79C}"/>
              </a:ext>
            </a:extLst>
          </p:cNvPr>
          <p:cNvSpPr/>
          <p:nvPr/>
        </p:nvSpPr>
        <p:spPr>
          <a:xfrm>
            <a:off x="9011741" y="4923952"/>
            <a:ext cx="1280351"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Patientin &amp; Patient</a:t>
            </a:r>
            <a:endParaRPr kumimoji="0" lang="de-DE" sz="1300" b="1" i="0" u="none" strike="noStrike" kern="1200" cap="none" spc="0" normalizeH="0" baseline="0" noProof="0">
              <a:ln>
                <a:noFill/>
              </a:ln>
              <a:solidFill>
                <a:srgbClr val="FFFFFF"/>
              </a:solidFill>
              <a:effectLst/>
              <a:uLnTx/>
              <a:uFillTx/>
              <a:ea typeface="+mn-ea"/>
              <a:cs typeface="+mn-cs"/>
            </a:endParaRPr>
          </a:p>
        </p:txBody>
      </p:sp>
      <p:sp>
        <p:nvSpPr>
          <p:cNvPr id="7" name="Rechteck: abgerundete Ecken 6">
            <a:extLst>
              <a:ext uri="{FF2B5EF4-FFF2-40B4-BE49-F238E27FC236}">
                <a16:creationId xmlns:a16="http://schemas.microsoft.com/office/drawing/2014/main" id="{15CFCE40-CBCA-9CB5-9100-7BFB1AB64CB7}"/>
              </a:ext>
            </a:extLst>
          </p:cNvPr>
          <p:cNvSpPr/>
          <p:nvPr/>
        </p:nvSpPr>
        <p:spPr>
          <a:xfrm>
            <a:off x="5542978" y="4966611"/>
            <a:ext cx="1280351"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Ärztin &amp; Arzt</a:t>
            </a:r>
            <a:endParaRPr kumimoji="0" lang="de-DE" sz="1400" b="1" i="0" u="none" strike="noStrike" kern="1200" cap="none" spc="0" normalizeH="0" baseline="0" noProof="0">
              <a:ln>
                <a:noFill/>
              </a:ln>
              <a:solidFill>
                <a:srgbClr val="FFFFFF"/>
              </a:solidFill>
              <a:effectLst/>
              <a:uLnTx/>
              <a:uFillTx/>
              <a:ea typeface="+mn-ea"/>
              <a:cs typeface="+mn-cs"/>
            </a:endParaRPr>
          </a:p>
        </p:txBody>
      </p:sp>
      <p:sp>
        <p:nvSpPr>
          <p:cNvPr id="8" name="Rechteck: abgerundete Ecken 7">
            <a:extLst>
              <a:ext uri="{FF2B5EF4-FFF2-40B4-BE49-F238E27FC236}">
                <a16:creationId xmlns:a16="http://schemas.microsoft.com/office/drawing/2014/main" id="{5F81C9D0-ACC9-1E83-0AD8-7E1985CC5FA3}"/>
              </a:ext>
            </a:extLst>
          </p:cNvPr>
          <p:cNvSpPr/>
          <p:nvPr/>
        </p:nvSpPr>
        <p:spPr>
          <a:xfrm>
            <a:off x="2441721" y="5761925"/>
            <a:ext cx="1280351"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Krebsregister RLP</a:t>
            </a:r>
            <a:endParaRPr kumimoji="0" lang="de-DE" sz="1300" b="1" i="0" u="none" strike="noStrike" kern="1200" cap="none" spc="0" normalizeH="0" baseline="0" noProof="0">
              <a:ln>
                <a:noFill/>
              </a:ln>
              <a:solidFill>
                <a:srgbClr val="FFFFFF"/>
              </a:solidFill>
              <a:effectLst/>
              <a:uLnTx/>
              <a:uFillTx/>
              <a:ea typeface="+mn-ea"/>
              <a:cs typeface="+mn-cs"/>
            </a:endParaRPr>
          </a:p>
        </p:txBody>
      </p:sp>
      <p:sp>
        <p:nvSpPr>
          <p:cNvPr id="9" name="Ellipse 8">
            <a:extLst>
              <a:ext uri="{FF2B5EF4-FFF2-40B4-BE49-F238E27FC236}">
                <a16:creationId xmlns:a16="http://schemas.microsoft.com/office/drawing/2014/main" id="{763EB6C3-22E8-58B5-B3C9-874C9CC91FF0}"/>
              </a:ext>
            </a:extLst>
          </p:cNvPr>
          <p:cNvSpPr/>
          <p:nvPr/>
        </p:nvSpPr>
        <p:spPr>
          <a:xfrm>
            <a:off x="8943915" y="1070971"/>
            <a:ext cx="2933720" cy="10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rPr>
              <a:t>Bisherige Kommunikation</a:t>
            </a:r>
          </a:p>
        </p:txBody>
      </p:sp>
    </p:spTree>
    <p:extLst>
      <p:ext uri="{BB962C8B-B14F-4D97-AF65-F5344CB8AC3E}">
        <p14:creationId xmlns:p14="http://schemas.microsoft.com/office/powerpoint/2010/main" val="34362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par>
                                <p:cTn id="22" presetID="22" presetClass="entr" presetSubtype="4"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00"/>
                                        <p:tgtEl>
                                          <p:spTgt spid="5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0" grpId="0" animBg="1"/>
      <p:bldP spid="52"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6E06A8-655D-3A77-DB54-72EA5604D80E}"/>
              </a:ext>
            </a:extLst>
          </p:cNvPr>
          <p:cNvSpPr>
            <a:spLocks noGrp="1"/>
          </p:cNvSpPr>
          <p:nvPr>
            <p:ph type="ctrTitle"/>
          </p:nvPr>
        </p:nvSpPr>
        <p:spPr/>
        <p:txBody>
          <a:bodyPr>
            <a:normAutofit/>
          </a:bodyPr>
          <a:lstStyle/>
          <a:p>
            <a:r>
              <a:rPr lang="de-DE" b="1" dirty="0">
                <a:latin typeface="+mn-lt"/>
              </a:rPr>
              <a:t>Krebsregisterdaten für aktive Patientinnen &amp; Patienten</a:t>
            </a:r>
          </a:p>
        </p:txBody>
      </p:sp>
      <p:grpSp>
        <p:nvGrpSpPr>
          <p:cNvPr id="32" name="Gruppieren 31">
            <a:extLst>
              <a:ext uri="{FF2B5EF4-FFF2-40B4-BE49-F238E27FC236}">
                <a16:creationId xmlns:a16="http://schemas.microsoft.com/office/drawing/2014/main" id="{2C54D1B9-0B42-039F-363D-B9CE021DEF8C}"/>
              </a:ext>
            </a:extLst>
          </p:cNvPr>
          <p:cNvGrpSpPr/>
          <p:nvPr/>
        </p:nvGrpSpPr>
        <p:grpSpPr>
          <a:xfrm>
            <a:off x="2138057" y="2506268"/>
            <a:ext cx="1368714" cy="1850915"/>
            <a:chOff x="6364580" y="2792863"/>
            <a:chExt cx="1444734" cy="1899232"/>
          </a:xfrm>
        </p:grpSpPr>
        <p:pic>
          <p:nvPicPr>
            <p:cNvPr id="33" name="Grafik 32" descr="Ein Bild, das Text, Screenshot, Grafiken, Grafikdesign enthält.&#10;&#10;Automatisch generierte Beschreibung">
              <a:extLst>
                <a:ext uri="{FF2B5EF4-FFF2-40B4-BE49-F238E27FC236}">
                  <a16:creationId xmlns:a16="http://schemas.microsoft.com/office/drawing/2014/main" id="{10467BEB-EE5E-C601-4280-F000DC628962}"/>
                </a:ext>
              </a:extLst>
            </p:cNvPr>
            <p:cNvPicPr>
              <a:picLocks noChangeAspect="1"/>
            </p:cNvPicPr>
            <p:nvPr/>
          </p:nvPicPr>
          <p:blipFill>
            <a:blip r:embed="rId2"/>
            <a:stretch>
              <a:fillRect/>
            </a:stretch>
          </p:blipFill>
          <p:spPr>
            <a:xfrm>
              <a:off x="6364580" y="2792863"/>
              <a:ext cx="1444734" cy="1899232"/>
            </a:xfrm>
            <a:prstGeom prst="rect">
              <a:avLst/>
            </a:prstGeom>
          </p:spPr>
        </p:pic>
        <p:pic>
          <p:nvPicPr>
            <p:cNvPr id="34" name="Grafik 33" descr="Ein Bild, das Text, Schrift, Screenshot, Design enthält.&#10;&#10;Automatisch generierte Beschreibung">
              <a:extLst>
                <a:ext uri="{FF2B5EF4-FFF2-40B4-BE49-F238E27FC236}">
                  <a16:creationId xmlns:a16="http://schemas.microsoft.com/office/drawing/2014/main" id="{4F0A3657-81F2-63DC-B01F-9FD3BB206B1C}"/>
                </a:ext>
              </a:extLst>
            </p:cNvPr>
            <p:cNvPicPr>
              <a:picLocks noChangeAspect="1"/>
            </p:cNvPicPr>
            <p:nvPr/>
          </p:nvPicPr>
          <p:blipFill rotWithShape="1">
            <a:blip r:embed="rId3"/>
            <a:srcRect t="2301" b="3815"/>
            <a:stretch/>
          </p:blipFill>
          <p:spPr>
            <a:xfrm>
              <a:off x="6508171" y="3824976"/>
              <a:ext cx="1157549" cy="506830"/>
            </a:xfrm>
            <a:prstGeom prst="rect">
              <a:avLst/>
            </a:prstGeom>
          </p:spPr>
        </p:pic>
      </p:grpSp>
      <p:pic>
        <p:nvPicPr>
          <p:cNvPr id="35" name="Grafik 34" descr="Ein Bild, das Clipart, Cartoon enthält.&#10;&#10;Automatisch generierte Beschreibung">
            <a:extLst>
              <a:ext uri="{FF2B5EF4-FFF2-40B4-BE49-F238E27FC236}">
                <a16:creationId xmlns:a16="http://schemas.microsoft.com/office/drawing/2014/main" id="{1E2786E8-37EB-A82E-D118-6507B0636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408" y="2625546"/>
            <a:ext cx="1093184" cy="1731637"/>
          </a:xfrm>
          <a:prstGeom prst="rect">
            <a:avLst/>
          </a:prstGeom>
        </p:spPr>
      </p:pic>
      <p:pic>
        <p:nvPicPr>
          <p:cNvPr id="36" name="Grafik 35" descr="Ein Bild, das Regenschirm, Clipart, Darstellung, Cartoon enthält.&#10;&#10;Automatisch generierte Beschreibung">
            <a:extLst>
              <a:ext uri="{FF2B5EF4-FFF2-40B4-BE49-F238E27FC236}">
                <a16:creationId xmlns:a16="http://schemas.microsoft.com/office/drawing/2014/main" id="{0B3C62C0-0736-0C24-A18D-DEFF4D3A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5229" y="2386992"/>
            <a:ext cx="1606863" cy="1970191"/>
          </a:xfrm>
          <a:prstGeom prst="rect">
            <a:avLst/>
          </a:prstGeom>
          <a:ln w="19050">
            <a:noFill/>
          </a:ln>
        </p:spPr>
      </p:pic>
      <p:grpSp>
        <p:nvGrpSpPr>
          <p:cNvPr id="56" name="Gruppieren 55">
            <a:extLst>
              <a:ext uri="{FF2B5EF4-FFF2-40B4-BE49-F238E27FC236}">
                <a16:creationId xmlns:a16="http://schemas.microsoft.com/office/drawing/2014/main" id="{4FDE7098-EF76-4E6D-763E-0247F8973054}"/>
              </a:ext>
            </a:extLst>
          </p:cNvPr>
          <p:cNvGrpSpPr/>
          <p:nvPr/>
        </p:nvGrpSpPr>
        <p:grpSpPr>
          <a:xfrm>
            <a:off x="78142" y="3947700"/>
            <a:ext cx="2714919" cy="2641252"/>
            <a:chOff x="432980" y="4496586"/>
            <a:chExt cx="2232000" cy="2232000"/>
          </a:xfrm>
        </p:grpSpPr>
        <p:sp>
          <p:nvSpPr>
            <p:cNvPr id="37" name="Ellipse 36">
              <a:extLst>
                <a:ext uri="{FF2B5EF4-FFF2-40B4-BE49-F238E27FC236}">
                  <a16:creationId xmlns:a16="http://schemas.microsoft.com/office/drawing/2014/main" id="{9AC78057-87ED-771C-65BF-680773479A15}"/>
                </a:ext>
              </a:extLst>
            </p:cNvPr>
            <p:cNvSpPr/>
            <p:nvPr/>
          </p:nvSpPr>
          <p:spPr>
            <a:xfrm>
              <a:off x="432980" y="4496586"/>
              <a:ext cx="2232000" cy="223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50" charset="0"/>
                <a:ea typeface="+mn-ea"/>
                <a:cs typeface="+mn-cs"/>
              </a:endParaRPr>
            </a:p>
          </p:txBody>
        </p:sp>
        <p:sp>
          <p:nvSpPr>
            <p:cNvPr id="38" name="Textfeld 37">
              <a:extLst>
                <a:ext uri="{FF2B5EF4-FFF2-40B4-BE49-F238E27FC236}">
                  <a16:creationId xmlns:a16="http://schemas.microsoft.com/office/drawing/2014/main" id="{F1AA83A2-19B8-5CB0-E1A4-717B6EA6D026}"/>
                </a:ext>
              </a:extLst>
            </p:cNvPr>
            <p:cNvSpPr txBox="1"/>
            <p:nvPr/>
          </p:nvSpPr>
          <p:spPr>
            <a:xfrm>
              <a:off x="534049" y="4787265"/>
              <a:ext cx="2029862" cy="17425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0364C"/>
                  </a:solidFill>
                  <a:effectLst/>
                  <a:uLnTx/>
                  <a:uFillTx/>
                  <a:ea typeface="+mn-ea"/>
                  <a:cs typeface="+mn-cs"/>
                </a:rPr>
                <a:t>Das Krebsregister RLP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0364C"/>
                  </a:solidFill>
                  <a:effectLst/>
                  <a:uLnTx/>
                  <a:uFillTx/>
                  <a:ea typeface="+mn-ea"/>
                  <a:cs typeface="+mn-cs"/>
                </a:rPr>
                <a:t>am IDG erfasst seit 2016 flächendeckend ambulante &amp; stationäre Patientendaten zu Diagnose, Behandlung und Verlauf bei Krebserkrankungen.</a:t>
              </a:r>
            </a:p>
          </p:txBody>
        </p:sp>
      </p:grpSp>
      <p:sp>
        <p:nvSpPr>
          <p:cNvPr id="41" name="Freihandform: Form 40">
            <a:extLst>
              <a:ext uri="{FF2B5EF4-FFF2-40B4-BE49-F238E27FC236}">
                <a16:creationId xmlns:a16="http://schemas.microsoft.com/office/drawing/2014/main" id="{DDF831E1-3AA2-367B-3E62-773747EC5417}"/>
              </a:ext>
            </a:extLst>
          </p:cNvPr>
          <p:cNvSpPr/>
          <p:nvPr/>
        </p:nvSpPr>
        <p:spPr>
          <a:xfrm>
            <a:off x="6308360" y="2086650"/>
            <a:ext cx="2656531" cy="472269"/>
          </a:xfrm>
          <a:custGeom>
            <a:avLst/>
            <a:gdLst>
              <a:gd name="connsiteX0" fmla="*/ 0 w 3205114"/>
              <a:gd name="connsiteY0" fmla="*/ 539086 h 699341"/>
              <a:gd name="connsiteX1" fmla="*/ 1489435 w 3205114"/>
              <a:gd name="connsiteY1" fmla="*/ 1758 h 699341"/>
              <a:gd name="connsiteX2" fmla="*/ 3205114 w 3205114"/>
              <a:gd name="connsiteY2" fmla="*/ 699341 h 699341"/>
            </a:gdLst>
            <a:ahLst/>
            <a:cxnLst>
              <a:cxn ang="0">
                <a:pos x="connsiteX0" y="connsiteY0"/>
              </a:cxn>
              <a:cxn ang="0">
                <a:pos x="connsiteX1" y="connsiteY1"/>
              </a:cxn>
              <a:cxn ang="0">
                <a:pos x="connsiteX2" y="connsiteY2"/>
              </a:cxn>
            </a:cxnLst>
            <a:rect l="l" t="t" r="r" b="b"/>
            <a:pathLst>
              <a:path w="3205114" h="699341">
                <a:moveTo>
                  <a:pt x="0" y="539086"/>
                </a:moveTo>
                <a:cubicBezTo>
                  <a:pt x="477624" y="257067"/>
                  <a:pt x="955249" y="-24951"/>
                  <a:pt x="1489435" y="1758"/>
                </a:cubicBezTo>
                <a:cubicBezTo>
                  <a:pt x="2023621" y="28467"/>
                  <a:pt x="2614367" y="363904"/>
                  <a:pt x="3205114" y="699341"/>
                </a:cubicBezTo>
              </a:path>
            </a:pathLst>
          </a:custGeom>
          <a:noFill/>
          <a:ln w="38100">
            <a:solidFill>
              <a:schemeClr val="accent5">
                <a:lumMod val="75000"/>
              </a:schemeClr>
            </a:solidFill>
            <a:headEnd type="triangle" w="lg" len="lg"/>
            <a:tailEnd type="none"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DD7065C4-97EB-8994-1919-F7086B67A5CF}"/>
              </a:ext>
            </a:extLst>
          </p:cNvPr>
          <p:cNvSpPr txBox="1"/>
          <p:nvPr/>
        </p:nvSpPr>
        <p:spPr>
          <a:xfrm>
            <a:off x="3423613" y="2325304"/>
            <a:ext cx="225300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Bereitstellung von Daten, Rückmeldungen &amp; Auswertungen</a:t>
            </a:r>
          </a:p>
        </p:txBody>
      </p:sp>
      <p:sp>
        <p:nvSpPr>
          <p:cNvPr id="45" name="Textfeld 44">
            <a:extLst>
              <a:ext uri="{FF2B5EF4-FFF2-40B4-BE49-F238E27FC236}">
                <a16:creationId xmlns:a16="http://schemas.microsoft.com/office/drawing/2014/main" id="{4932D434-8EC6-776C-4B7A-DB1AEB55E5F7}"/>
              </a:ext>
            </a:extLst>
          </p:cNvPr>
          <p:cNvSpPr txBox="1"/>
          <p:nvPr/>
        </p:nvSpPr>
        <p:spPr>
          <a:xfrm>
            <a:off x="3412503" y="3588659"/>
            <a:ext cx="225300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Übermittlung von Meldungen entlang der gesamten einrichtungs-übergreifenden Behandlungskette </a:t>
            </a:r>
          </a:p>
        </p:txBody>
      </p:sp>
      <p:sp>
        <p:nvSpPr>
          <p:cNvPr id="46" name="Ellipse 45">
            <a:extLst>
              <a:ext uri="{FF2B5EF4-FFF2-40B4-BE49-F238E27FC236}">
                <a16:creationId xmlns:a16="http://schemas.microsoft.com/office/drawing/2014/main" id="{D892FE4B-5495-1B74-816F-BFF9F2CD7300}"/>
              </a:ext>
            </a:extLst>
          </p:cNvPr>
          <p:cNvSpPr/>
          <p:nvPr/>
        </p:nvSpPr>
        <p:spPr>
          <a:xfrm>
            <a:off x="6570628" y="2342051"/>
            <a:ext cx="2232000" cy="223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50" charset="0"/>
              <a:ea typeface="+mn-ea"/>
              <a:cs typeface="+mn-cs"/>
            </a:endParaRPr>
          </a:p>
        </p:txBody>
      </p:sp>
      <p:sp>
        <p:nvSpPr>
          <p:cNvPr id="50" name="Freihandform: Form 49">
            <a:extLst>
              <a:ext uri="{FF2B5EF4-FFF2-40B4-BE49-F238E27FC236}">
                <a16:creationId xmlns:a16="http://schemas.microsoft.com/office/drawing/2014/main" id="{27FB6295-711E-EF36-DE2B-AA8BDFC94268}"/>
              </a:ext>
            </a:extLst>
          </p:cNvPr>
          <p:cNvSpPr/>
          <p:nvPr/>
        </p:nvSpPr>
        <p:spPr>
          <a:xfrm>
            <a:off x="3035431" y="4541957"/>
            <a:ext cx="3007150" cy="574537"/>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5">
                <a:lumMod val="75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Freihandform: Form 51">
            <a:extLst>
              <a:ext uri="{FF2B5EF4-FFF2-40B4-BE49-F238E27FC236}">
                <a16:creationId xmlns:a16="http://schemas.microsoft.com/office/drawing/2014/main" id="{7D2FC26B-11AB-7190-15D6-D6B25E39D198}"/>
              </a:ext>
            </a:extLst>
          </p:cNvPr>
          <p:cNvSpPr/>
          <p:nvPr/>
        </p:nvSpPr>
        <p:spPr>
          <a:xfrm rot="10800000">
            <a:off x="2624105" y="1913289"/>
            <a:ext cx="3418475" cy="527055"/>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5">
                <a:lumMod val="75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hteck: abgerundete Ecken 4">
            <a:extLst>
              <a:ext uri="{FF2B5EF4-FFF2-40B4-BE49-F238E27FC236}">
                <a16:creationId xmlns:a16="http://schemas.microsoft.com/office/drawing/2014/main" id="{4200939E-ACCC-3ED9-72EE-D336AEA6F79C}"/>
              </a:ext>
            </a:extLst>
          </p:cNvPr>
          <p:cNvSpPr/>
          <p:nvPr/>
        </p:nvSpPr>
        <p:spPr>
          <a:xfrm>
            <a:off x="8964891" y="4880471"/>
            <a:ext cx="1280351"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Patientin &amp; Patient</a:t>
            </a:r>
            <a:endParaRPr kumimoji="0" lang="de-DE" sz="1300" b="1" i="0" u="none" strike="noStrike" kern="1200" cap="none" spc="0" normalizeH="0" baseline="0" noProof="0">
              <a:ln>
                <a:noFill/>
              </a:ln>
              <a:solidFill>
                <a:srgbClr val="FFFFFF"/>
              </a:solidFill>
              <a:effectLst/>
              <a:uLnTx/>
              <a:uFillTx/>
              <a:ea typeface="+mn-ea"/>
              <a:cs typeface="+mn-cs"/>
            </a:endParaRPr>
          </a:p>
        </p:txBody>
      </p:sp>
      <p:sp>
        <p:nvSpPr>
          <p:cNvPr id="7" name="Rechteck: abgerundete Ecken 6">
            <a:extLst>
              <a:ext uri="{FF2B5EF4-FFF2-40B4-BE49-F238E27FC236}">
                <a16:creationId xmlns:a16="http://schemas.microsoft.com/office/drawing/2014/main" id="{15CFCE40-CBCA-9CB5-9100-7BFB1AB64CB7}"/>
              </a:ext>
            </a:extLst>
          </p:cNvPr>
          <p:cNvSpPr/>
          <p:nvPr/>
        </p:nvSpPr>
        <p:spPr>
          <a:xfrm>
            <a:off x="5552981" y="4923273"/>
            <a:ext cx="1235174"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Ärztin &amp; Arzt</a:t>
            </a:r>
            <a:endParaRPr kumimoji="0" lang="de-DE" sz="1400" b="1" i="0" u="none" strike="noStrike" kern="1200" cap="none" spc="0" normalizeH="0" baseline="0" noProof="0">
              <a:ln>
                <a:noFill/>
              </a:ln>
              <a:solidFill>
                <a:srgbClr val="FFFFFF"/>
              </a:solidFill>
              <a:effectLst/>
              <a:uLnTx/>
              <a:uFillTx/>
              <a:ea typeface="+mn-ea"/>
              <a:cs typeface="+mn-cs"/>
            </a:endParaRPr>
          </a:p>
        </p:txBody>
      </p:sp>
      <p:sp>
        <p:nvSpPr>
          <p:cNvPr id="8" name="Rechteck: abgerundete Ecken 7">
            <a:extLst>
              <a:ext uri="{FF2B5EF4-FFF2-40B4-BE49-F238E27FC236}">
                <a16:creationId xmlns:a16="http://schemas.microsoft.com/office/drawing/2014/main" id="{5F81C9D0-ACC9-1E83-0AD8-7E1985CC5FA3}"/>
              </a:ext>
            </a:extLst>
          </p:cNvPr>
          <p:cNvSpPr/>
          <p:nvPr/>
        </p:nvSpPr>
        <p:spPr>
          <a:xfrm>
            <a:off x="2447904" y="5798615"/>
            <a:ext cx="1280351" cy="344374"/>
          </a:xfrm>
          <a:prstGeom prst="roundRect">
            <a:avLst/>
          </a:prstGeom>
          <a:solidFill>
            <a:srgbClr val="20364C"/>
          </a:solidFill>
          <a:ln>
            <a:extLst>
              <a:ext uri="{C807C97D-BFC1-408E-A445-0C87EB9F89A2}">
                <ask:lineSketchStyleProps xmlns:ask="http://schemas.microsoft.com/office/drawing/2018/sketchyshapes" sd="1336451453">
                  <a:custGeom>
                    <a:avLst/>
                    <a:gdLst>
                      <a:gd name="connsiteX0" fmla="*/ 0 w 2258691"/>
                      <a:gd name="connsiteY0" fmla="*/ 61447 h 368672"/>
                      <a:gd name="connsiteX1" fmla="*/ 61447 w 2258691"/>
                      <a:gd name="connsiteY1" fmla="*/ 0 h 368672"/>
                      <a:gd name="connsiteX2" fmla="*/ 638112 w 2258691"/>
                      <a:gd name="connsiteY2" fmla="*/ 0 h 368672"/>
                      <a:gd name="connsiteX3" fmla="*/ 1129346 w 2258691"/>
                      <a:gd name="connsiteY3" fmla="*/ 0 h 368672"/>
                      <a:gd name="connsiteX4" fmla="*/ 1663295 w 2258691"/>
                      <a:gd name="connsiteY4" fmla="*/ 0 h 368672"/>
                      <a:gd name="connsiteX5" fmla="*/ 2197244 w 2258691"/>
                      <a:gd name="connsiteY5" fmla="*/ 0 h 368672"/>
                      <a:gd name="connsiteX6" fmla="*/ 2258691 w 2258691"/>
                      <a:gd name="connsiteY6" fmla="*/ 61447 h 368672"/>
                      <a:gd name="connsiteX7" fmla="*/ 2258691 w 2258691"/>
                      <a:gd name="connsiteY7" fmla="*/ 307225 h 368672"/>
                      <a:gd name="connsiteX8" fmla="*/ 2197244 w 2258691"/>
                      <a:gd name="connsiteY8" fmla="*/ 368672 h 368672"/>
                      <a:gd name="connsiteX9" fmla="*/ 1684653 w 2258691"/>
                      <a:gd name="connsiteY9" fmla="*/ 368672 h 368672"/>
                      <a:gd name="connsiteX10" fmla="*/ 1129346 w 2258691"/>
                      <a:gd name="connsiteY10" fmla="*/ 368672 h 368672"/>
                      <a:gd name="connsiteX11" fmla="*/ 595396 w 2258691"/>
                      <a:gd name="connsiteY11" fmla="*/ 368672 h 368672"/>
                      <a:gd name="connsiteX12" fmla="*/ 61447 w 2258691"/>
                      <a:gd name="connsiteY12" fmla="*/ 368672 h 368672"/>
                      <a:gd name="connsiteX13" fmla="*/ 0 w 2258691"/>
                      <a:gd name="connsiteY13" fmla="*/ 307225 h 368672"/>
                      <a:gd name="connsiteX14" fmla="*/ 0 w 2258691"/>
                      <a:gd name="connsiteY14" fmla="*/ 61447 h 3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8691" h="368672" fill="none" extrusionOk="0">
                        <a:moveTo>
                          <a:pt x="0" y="61447"/>
                        </a:moveTo>
                        <a:cubicBezTo>
                          <a:pt x="5365" y="23356"/>
                          <a:pt x="28142" y="-602"/>
                          <a:pt x="61447" y="0"/>
                        </a:cubicBezTo>
                        <a:cubicBezTo>
                          <a:pt x="286189" y="-25144"/>
                          <a:pt x="375685" y="-12420"/>
                          <a:pt x="638112" y="0"/>
                        </a:cubicBezTo>
                        <a:cubicBezTo>
                          <a:pt x="900540" y="12420"/>
                          <a:pt x="925719" y="-16780"/>
                          <a:pt x="1129346" y="0"/>
                        </a:cubicBezTo>
                        <a:cubicBezTo>
                          <a:pt x="1332973" y="16780"/>
                          <a:pt x="1454907" y="113"/>
                          <a:pt x="1663295" y="0"/>
                        </a:cubicBezTo>
                        <a:cubicBezTo>
                          <a:pt x="1871683" y="-113"/>
                          <a:pt x="1997434" y="9016"/>
                          <a:pt x="2197244" y="0"/>
                        </a:cubicBezTo>
                        <a:cubicBezTo>
                          <a:pt x="2233991" y="6502"/>
                          <a:pt x="2259032" y="29493"/>
                          <a:pt x="2258691" y="61447"/>
                        </a:cubicBezTo>
                        <a:cubicBezTo>
                          <a:pt x="2251152" y="136085"/>
                          <a:pt x="2249682" y="236381"/>
                          <a:pt x="2258691" y="307225"/>
                        </a:cubicBezTo>
                        <a:cubicBezTo>
                          <a:pt x="2257517" y="341384"/>
                          <a:pt x="2225889" y="363898"/>
                          <a:pt x="2197244" y="368672"/>
                        </a:cubicBezTo>
                        <a:cubicBezTo>
                          <a:pt x="2066645" y="343377"/>
                          <a:pt x="1849653" y="343825"/>
                          <a:pt x="1684653" y="368672"/>
                        </a:cubicBezTo>
                        <a:cubicBezTo>
                          <a:pt x="1519653" y="393519"/>
                          <a:pt x="1345107" y="376493"/>
                          <a:pt x="1129346" y="368672"/>
                        </a:cubicBezTo>
                        <a:cubicBezTo>
                          <a:pt x="913585" y="360851"/>
                          <a:pt x="716132" y="360676"/>
                          <a:pt x="595396" y="368672"/>
                        </a:cubicBezTo>
                        <a:cubicBezTo>
                          <a:pt x="474660" y="376669"/>
                          <a:pt x="287018" y="376747"/>
                          <a:pt x="61447" y="368672"/>
                        </a:cubicBezTo>
                        <a:cubicBezTo>
                          <a:pt x="20520" y="369090"/>
                          <a:pt x="689" y="346667"/>
                          <a:pt x="0" y="307225"/>
                        </a:cubicBezTo>
                        <a:cubicBezTo>
                          <a:pt x="-11426" y="233270"/>
                          <a:pt x="-2514" y="140618"/>
                          <a:pt x="0" y="61447"/>
                        </a:cubicBezTo>
                        <a:close/>
                      </a:path>
                      <a:path w="2258691" h="368672" stroke="0" extrusionOk="0">
                        <a:moveTo>
                          <a:pt x="0" y="61447"/>
                        </a:moveTo>
                        <a:cubicBezTo>
                          <a:pt x="4860" y="27039"/>
                          <a:pt x="28534" y="343"/>
                          <a:pt x="61447" y="0"/>
                        </a:cubicBezTo>
                        <a:cubicBezTo>
                          <a:pt x="195586" y="-1243"/>
                          <a:pt x="444232" y="-283"/>
                          <a:pt x="638112" y="0"/>
                        </a:cubicBezTo>
                        <a:cubicBezTo>
                          <a:pt x="831992" y="283"/>
                          <a:pt x="938453" y="21622"/>
                          <a:pt x="1107988" y="0"/>
                        </a:cubicBezTo>
                        <a:cubicBezTo>
                          <a:pt x="1277523" y="-21622"/>
                          <a:pt x="1427786" y="559"/>
                          <a:pt x="1599221" y="0"/>
                        </a:cubicBezTo>
                        <a:cubicBezTo>
                          <a:pt x="1770656" y="-559"/>
                          <a:pt x="1952689" y="4196"/>
                          <a:pt x="2197244" y="0"/>
                        </a:cubicBezTo>
                        <a:cubicBezTo>
                          <a:pt x="2225370" y="-3712"/>
                          <a:pt x="2264757" y="32935"/>
                          <a:pt x="2258691" y="61447"/>
                        </a:cubicBezTo>
                        <a:cubicBezTo>
                          <a:pt x="2258484" y="153175"/>
                          <a:pt x="2254205" y="226210"/>
                          <a:pt x="2258691" y="307225"/>
                        </a:cubicBezTo>
                        <a:cubicBezTo>
                          <a:pt x="2264812" y="344583"/>
                          <a:pt x="2231619" y="376715"/>
                          <a:pt x="2197244" y="368672"/>
                        </a:cubicBezTo>
                        <a:cubicBezTo>
                          <a:pt x="1953355" y="359460"/>
                          <a:pt x="1869324" y="362550"/>
                          <a:pt x="1641937" y="368672"/>
                        </a:cubicBezTo>
                        <a:cubicBezTo>
                          <a:pt x="1414550" y="374794"/>
                          <a:pt x="1292968" y="352935"/>
                          <a:pt x="1086630" y="368672"/>
                        </a:cubicBezTo>
                        <a:cubicBezTo>
                          <a:pt x="880292" y="384409"/>
                          <a:pt x="798491" y="355613"/>
                          <a:pt x="552680" y="368672"/>
                        </a:cubicBezTo>
                        <a:cubicBezTo>
                          <a:pt x="306869" y="381732"/>
                          <a:pt x="188317" y="376747"/>
                          <a:pt x="61447" y="368672"/>
                        </a:cubicBezTo>
                        <a:cubicBezTo>
                          <a:pt x="25438" y="369390"/>
                          <a:pt x="1315" y="341705"/>
                          <a:pt x="0" y="307225"/>
                        </a:cubicBezTo>
                        <a:cubicBezTo>
                          <a:pt x="-4637" y="186201"/>
                          <a:pt x="-7843" y="166902"/>
                          <a:pt x="0" y="6144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a:ln>
                  <a:noFill/>
                </a:ln>
                <a:solidFill>
                  <a:srgbClr val="FFFFFF"/>
                </a:solidFill>
                <a:effectLst/>
                <a:uLnTx/>
                <a:uFillTx/>
                <a:ea typeface="+mn-ea"/>
                <a:cs typeface="+mn-cs"/>
                <a:sym typeface="Wingdings" panose="05000000000000000000" pitchFamily="2" charset="2"/>
              </a:rPr>
              <a:t>Krebsregister RLP</a:t>
            </a:r>
            <a:endParaRPr kumimoji="0" lang="de-DE" sz="1300" b="1" i="0" u="none" strike="noStrike" kern="1200" cap="none" spc="0" normalizeH="0" baseline="0" noProof="0">
              <a:ln>
                <a:noFill/>
              </a:ln>
              <a:solidFill>
                <a:srgbClr val="FFFFFF"/>
              </a:solidFill>
              <a:effectLst/>
              <a:uLnTx/>
              <a:uFillTx/>
              <a:ea typeface="+mn-ea"/>
              <a:cs typeface="+mn-cs"/>
            </a:endParaRPr>
          </a:p>
        </p:txBody>
      </p:sp>
      <p:sp>
        <p:nvSpPr>
          <p:cNvPr id="2" name="Freihandform: Form 1">
            <a:extLst>
              <a:ext uri="{FF2B5EF4-FFF2-40B4-BE49-F238E27FC236}">
                <a16:creationId xmlns:a16="http://schemas.microsoft.com/office/drawing/2014/main" id="{CF4BA7A9-FEE2-EF17-612C-78C5ED2EE5C0}"/>
              </a:ext>
            </a:extLst>
          </p:cNvPr>
          <p:cNvSpPr/>
          <p:nvPr/>
        </p:nvSpPr>
        <p:spPr>
          <a:xfrm rot="21380729" flipH="1">
            <a:off x="3938970" y="5026100"/>
            <a:ext cx="4595126" cy="805346"/>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2"/>
            </a:solidFill>
            <a:headEnd type="triangl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719F116B-69D1-8FF9-092D-167F0946D2C3}"/>
              </a:ext>
            </a:extLst>
          </p:cNvPr>
          <p:cNvSpPr txBox="1"/>
          <p:nvPr/>
        </p:nvSpPr>
        <p:spPr>
          <a:xfrm>
            <a:off x="4581427" y="5897506"/>
            <a:ext cx="34125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Bereitstellung patientenzentrierter Auswertungen und Möglichkeit der direkten Einsicht in die Krankengeschichte</a:t>
            </a:r>
          </a:p>
        </p:txBody>
      </p:sp>
      <p:sp>
        <p:nvSpPr>
          <p:cNvPr id="6" name="Freihandform: Form 5">
            <a:extLst>
              <a:ext uri="{FF2B5EF4-FFF2-40B4-BE49-F238E27FC236}">
                <a16:creationId xmlns:a16="http://schemas.microsoft.com/office/drawing/2014/main" id="{1E4C56F0-ED56-38B8-2296-7F594215CD6F}"/>
              </a:ext>
            </a:extLst>
          </p:cNvPr>
          <p:cNvSpPr/>
          <p:nvPr/>
        </p:nvSpPr>
        <p:spPr>
          <a:xfrm rot="223953" flipH="1" flipV="1">
            <a:off x="2653206" y="1431502"/>
            <a:ext cx="6508992" cy="823801"/>
          </a:xfrm>
          <a:custGeom>
            <a:avLst/>
            <a:gdLst>
              <a:gd name="connsiteX0" fmla="*/ 3082565 w 3082565"/>
              <a:gd name="connsiteY0" fmla="*/ 0 h 622193"/>
              <a:gd name="connsiteX1" fmla="*/ 1517716 w 3082565"/>
              <a:gd name="connsiteY1" fmla="*/ 622169 h 622193"/>
              <a:gd name="connsiteX2" fmla="*/ 0 w 3082565"/>
              <a:gd name="connsiteY2" fmla="*/ 18854 h 622193"/>
            </a:gdLst>
            <a:ahLst/>
            <a:cxnLst>
              <a:cxn ang="0">
                <a:pos x="connsiteX0" y="connsiteY0"/>
              </a:cxn>
              <a:cxn ang="0">
                <a:pos x="connsiteX1" y="connsiteY1"/>
              </a:cxn>
              <a:cxn ang="0">
                <a:pos x="connsiteX2" y="connsiteY2"/>
              </a:cxn>
            </a:cxnLst>
            <a:rect l="l" t="t" r="r" b="b"/>
            <a:pathLst>
              <a:path w="3082565" h="622193">
                <a:moveTo>
                  <a:pt x="3082565" y="0"/>
                </a:moveTo>
                <a:cubicBezTo>
                  <a:pt x="2557021" y="309513"/>
                  <a:pt x="2031477" y="619027"/>
                  <a:pt x="1517716" y="622169"/>
                </a:cubicBezTo>
                <a:cubicBezTo>
                  <a:pt x="1003955" y="625311"/>
                  <a:pt x="501977" y="322082"/>
                  <a:pt x="0" y="18854"/>
                </a:cubicBezTo>
              </a:path>
            </a:pathLst>
          </a:custGeom>
          <a:noFill/>
          <a:ln w="38100">
            <a:solidFill>
              <a:schemeClr val="accent2"/>
            </a:solidFill>
            <a:headEnd type="triangl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feld 9">
            <a:extLst>
              <a:ext uri="{FF2B5EF4-FFF2-40B4-BE49-F238E27FC236}">
                <a16:creationId xmlns:a16="http://schemas.microsoft.com/office/drawing/2014/main" id="{2FD72AA4-2322-67EB-92B1-A5F37A21BAAF}"/>
              </a:ext>
            </a:extLst>
          </p:cNvPr>
          <p:cNvSpPr txBox="1"/>
          <p:nvPr/>
        </p:nvSpPr>
        <p:spPr>
          <a:xfrm>
            <a:off x="6778698" y="927468"/>
            <a:ext cx="22530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20364C"/>
                </a:solidFill>
                <a:effectLst/>
                <a:uLnTx/>
                <a:uFillTx/>
                <a:ea typeface="+mn-ea"/>
                <a:cs typeface="+mn-cs"/>
              </a:rPr>
              <a:t>Patientenpartizipation als Schlüssel für die Umsetzung</a:t>
            </a:r>
          </a:p>
        </p:txBody>
      </p:sp>
      <p:sp>
        <p:nvSpPr>
          <p:cNvPr id="11" name="Rechteck: abgerundete Ecken 10">
            <a:extLst>
              <a:ext uri="{FF2B5EF4-FFF2-40B4-BE49-F238E27FC236}">
                <a16:creationId xmlns:a16="http://schemas.microsoft.com/office/drawing/2014/main" id="{B6EDC2AB-3A12-4BF6-D326-374B872A846A}"/>
              </a:ext>
            </a:extLst>
          </p:cNvPr>
          <p:cNvSpPr/>
          <p:nvPr/>
        </p:nvSpPr>
        <p:spPr>
          <a:xfrm>
            <a:off x="9809274" y="392806"/>
            <a:ext cx="2253006" cy="15309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50" b="0" i="0" u="none" strike="noStrike" kern="1200" cap="none" spc="0" normalizeH="0" baseline="0" noProof="0">
                <a:ln>
                  <a:noFill/>
                </a:ln>
                <a:solidFill>
                  <a:srgbClr val="FFFFFF"/>
                </a:solidFill>
                <a:effectLst/>
                <a:uLnTx/>
                <a:uFillTx/>
                <a:ea typeface="+mn-ea"/>
                <a:cs typeface="+mn-cs"/>
              </a:rPr>
              <a:t>Bereitstellung der im KR gespeicherten Daten über ein Patientenportal und patientenzentrierter Auswertungen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50" b="0" i="0" u="none" strike="noStrike" kern="1200" cap="none" spc="0" normalizeH="0" baseline="0" noProof="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50" b="0" i="0" u="none" strike="noStrike" kern="1200" cap="none" spc="0" normalizeH="0" baseline="0" noProof="0">
                <a:ln>
                  <a:noFill/>
                </a:ln>
                <a:solidFill>
                  <a:srgbClr val="FFFFFF"/>
                </a:solidFill>
                <a:effectLst/>
                <a:uLnTx/>
                <a:uFillTx/>
                <a:ea typeface="+mn-ea"/>
                <a:cs typeface="+mn-cs"/>
              </a:rPr>
              <a:t>Möglichkeit der Einsicht und Korrektur</a:t>
            </a:r>
          </a:p>
        </p:txBody>
      </p:sp>
      <p:sp>
        <p:nvSpPr>
          <p:cNvPr id="12" name="Rechteck: abgerundete Ecken 11">
            <a:extLst>
              <a:ext uri="{FF2B5EF4-FFF2-40B4-BE49-F238E27FC236}">
                <a16:creationId xmlns:a16="http://schemas.microsoft.com/office/drawing/2014/main" id="{EAAA8852-742E-56BD-8E2C-4528D0FCB22C}"/>
              </a:ext>
            </a:extLst>
          </p:cNvPr>
          <p:cNvSpPr/>
          <p:nvPr/>
        </p:nvSpPr>
        <p:spPr>
          <a:xfrm>
            <a:off x="10087228" y="2111157"/>
            <a:ext cx="1958368" cy="46178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Calibri" panose="020F0502020204030204"/>
                <a:ea typeface="+mn-ea"/>
                <a:cs typeface="+mn-cs"/>
              </a:rPr>
              <a:t>Patient Empowerment</a:t>
            </a:r>
          </a:p>
        </p:txBody>
      </p:sp>
      <p:sp>
        <p:nvSpPr>
          <p:cNvPr id="14" name="Rechteck: abgerundete Ecken 13">
            <a:extLst>
              <a:ext uri="{FF2B5EF4-FFF2-40B4-BE49-F238E27FC236}">
                <a16:creationId xmlns:a16="http://schemas.microsoft.com/office/drawing/2014/main" id="{E476112C-4A93-D2E5-A085-B2182D1EEAF6}"/>
              </a:ext>
            </a:extLst>
          </p:cNvPr>
          <p:cNvSpPr/>
          <p:nvPr/>
        </p:nvSpPr>
        <p:spPr>
          <a:xfrm>
            <a:off x="10677027" y="2760304"/>
            <a:ext cx="1385253" cy="45740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Calibri" panose="020F0502020204030204"/>
                <a:ea typeface="+mn-ea"/>
                <a:cs typeface="+mn-cs"/>
              </a:rPr>
              <a:t>Datenqualität</a:t>
            </a:r>
          </a:p>
        </p:txBody>
      </p:sp>
      <p:sp>
        <p:nvSpPr>
          <p:cNvPr id="13" name="Rechteck: abgerundete Ecken 12">
            <a:extLst>
              <a:ext uri="{FF2B5EF4-FFF2-40B4-BE49-F238E27FC236}">
                <a16:creationId xmlns:a16="http://schemas.microsoft.com/office/drawing/2014/main" id="{313A3A54-07DC-ADC0-F249-FD8336C7CF0D}"/>
              </a:ext>
            </a:extLst>
          </p:cNvPr>
          <p:cNvSpPr/>
          <p:nvPr/>
        </p:nvSpPr>
        <p:spPr>
          <a:xfrm>
            <a:off x="10752154" y="3402265"/>
            <a:ext cx="1310126" cy="47226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Calibri" panose="020F0502020204030204"/>
                <a:ea typeface="+mn-ea"/>
                <a:cs typeface="+mn-cs"/>
              </a:rPr>
              <a:t>Informations-transparenz</a:t>
            </a:r>
            <a:endParaRPr kumimoji="0" lang="de-DE"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feld 8">
            <a:extLst>
              <a:ext uri="{FF2B5EF4-FFF2-40B4-BE49-F238E27FC236}">
                <a16:creationId xmlns:a16="http://schemas.microsoft.com/office/drawing/2014/main" id="{EC365B27-2277-3694-D506-566E6253A99E}"/>
              </a:ext>
            </a:extLst>
          </p:cNvPr>
          <p:cNvSpPr txBox="1"/>
          <p:nvPr/>
        </p:nvSpPr>
        <p:spPr>
          <a:xfrm>
            <a:off x="6592146" y="2413337"/>
            <a:ext cx="2232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0364C"/>
                </a:solidFill>
                <a:effectLst/>
                <a:uLnTx/>
                <a:uFillTx/>
                <a:ea typeface="+mn-ea"/>
                <a:cs typeface="+mn-cs"/>
              </a:rPr>
              <a:t>Im Zuge der informationellen Selbstbestimmung können Betroffene über eine von ihr/ihm benannte Ärztin/Arzt Auskunft über die zu ihnen gespeicherten Daten erhalten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0364C"/>
                </a:solidFill>
                <a:effectLst/>
                <a:uLnTx/>
                <a:uFillTx/>
                <a:ea typeface="+mn-ea"/>
                <a:cs typeface="+mn-cs"/>
              </a:rPr>
              <a:t>(vgl. § 14 LKRG).</a:t>
            </a:r>
          </a:p>
        </p:txBody>
      </p:sp>
    </p:spTree>
    <p:extLst>
      <p:ext uri="{BB962C8B-B14F-4D97-AF65-F5344CB8AC3E}">
        <p14:creationId xmlns:p14="http://schemas.microsoft.com/office/powerpoint/2010/main" val="1963059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esprechung mit einfarbiger Füllung">
            <a:extLst>
              <a:ext uri="{FF2B5EF4-FFF2-40B4-BE49-F238E27FC236}">
                <a16:creationId xmlns:a16="http://schemas.microsoft.com/office/drawing/2014/main" id="{0D27BFDF-2E83-4D4E-B27C-F53CDB9338CC}"/>
              </a:ext>
            </a:extLst>
          </p:cNvPr>
          <p:cNvPicPr>
            <a:picLocks noChangeAspect="1"/>
          </p:cNvPicPr>
          <p:nvPr/>
        </p:nvPicPr>
        <p:blipFill>
          <a:blip r:embed="rId2">
            <a:extLst>
              <a:ext uri="{96DAC541-7B7A-43D3-8B79-37D633B846F1}">
                <asvg:svgBlip xmlns:asvg="http://schemas.microsoft.com/office/drawing/2016/SVG/main" r:embed="rId3"/>
              </a:ext>
            </a:extLst>
          </a:blip>
          <a:srcRect l="6787" t="19083" r="7281" b="19262"/>
          <a:stretch/>
        </p:blipFill>
        <p:spPr>
          <a:xfrm>
            <a:off x="2810125" y="1500404"/>
            <a:ext cx="6305384" cy="4524047"/>
          </a:xfrm>
          <a:prstGeom prst="rect">
            <a:avLst/>
          </a:prstGeom>
        </p:spPr>
      </p:pic>
      <p:sp>
        <p:nvSpPr>
          <p:cNvPr id="2" name="Titel 1">
            <a:extLst>
              <a:ext uri="{FF2B5EF4-FFF2-40B4-BE49-F238E27FC236}">
                <a16:creationId xmlns:a16="http://schemas.microsoft.com/office/drawing/2014/main" id="{5545E24E-2479-8747-B2F8-C07F06917B67}"/>
              </a:ext>
            </a:extLst>
          </p:cNvPr>
          <p:cNvSpPr>
            <a:spLocks noGrp="1"/>
          </p:cNvSpPr>
          <p:nvPr>
            <p:ph type="ctrTitle"/>
          </p:nvPr>
        </p:nvSpPr>
        <p:spPr>
          <a:xfrm>
            <a:off x="251999" y="180000"/>
            <a:ext cx="7911698" cy="1080000"/>
          </a:xfrm>
        </p:spPr>
        <p:txBody>
          <a:bodyPr/>
          <a:lstStyle/>
          <a:p>
            <a:r>
              <a:rPr lang="de-DE" dirty="0" err="1"/>
              <a:t>InKaPP</a:t>
            </a:r>
            <a:r>
              <a:rPr lang="de-DE" dirty="0"/>
              <a:t> – ein Projekt mit Betroffenen für Betroffene</a:t>
            </a:r>
          </a:p>
        </p:txBody>
      </p:sp>
      <p:sp>
        <p:nvSpPr>
          <p:cNvPr id="4" name="Textfeld 3">
            <a:extLst>
              <a:ext uri="{FF2B5EF4-FFF2-40B4-BE49-F238E27FC236}">
                <a16:creationId xmlns:a16="http://schemas.microsoft.com/office/drawing/2014/main" id="{71498C06-09E7-DCB1-5B22-9D69513EE95F}"/>
              </a:ext>
            </a:extLst>
          </p:cNvPr>
          <p:cNvSpPr txBox="1"/>
          <p:nvPr/>
        </p:nvSpPr>
        <p:spPr>
          <a:xfrm>
            <a:off x="332630" y="1899051"/>
            <a:ext cx="3999506" cy="461665"/>
          </a:xfrm>
          <a:prstGeom prst="rect">
            <a:avLst/>
          </a:prstGeom>
          <a:noFill/>
        </p:spPr>
        <p:txBody>
          <a:bodyPr wrap="square" rtlCol="0">
            <a:spAutoFit/>
          </a:bodyPr>
          <a:lstStyle/>
          <a:p>
            <a:r>
              <a:rPr lang="de-DE" sz="2400" b="1" dirty="0"/>
              <a:t>Roadshow</a:t>
            </a:r>
          </a:p>
        </p:txBody>
      </p:sp>
      <p:sp>
        <p:nvSpPr>
          <p:cNvPr id="6" name="Textfeld 5">
            <a:extLst>
              <a:ext uri="{FF2B5EF4-FFF2-40B4-BE49-F238E27FC236}">
                <a16:creationId xmlns:a16="http://schemas.microsoft.com/office/drawing/2014/main" id="{1CB3CB3A-C249-EE05-516A-4EB2DEBF9A1B}"/>
              </a:ext>
            </a:extLst>
          </p:cNvPr>
          <p:cNvSpPr txBox="1"/>
          <p:nvPr/>
        </p:nvSpPr>
        <p:spPr>
          <a:xfrm>
            <a:off x="6371647" y="1921457"/>
            <a:ext cx="3999506" cy="461665"/>
          </a:xfrm>
          <a:prstGeom prst="rect">
            <a:avLst/>
          </a:prstGeom>
          <a:noFill/>
        </p:spPr>
        <p:txBody>
          <a:bodyPr wrap="square" rtlCol="0">
            <a:spAutoFit/>
          </a:bodyPr>
          <a:lstStyle/>
          <a:p>
            <a:r>
              <a:rPr lang="de-DE" sz="2400" b="1"/>
              <a:t>Workshop in Mainz</a:t>
            </a:r>
            <a:endParaRPr lang="de-DE" sz="2400" b="1" dirty="0"/>
          </a:p>
        </p:txBody>
      </p:sp>
      <p:sp>
        <p:nvSpPr>
          <p:cNvPr id="5" name="Rechteck 4">
            <a:extLst>
              <a:ext uri="{FF2B5EF4-FFF2-40B4-BE49-F238E27FC236}">
                <a16:creationId xmlns:a16="http://schemas.microsoft.com/office/drawing/2014/main" id="{D4D9ABC7-A46D-5DCA-60B6-B150E718EA17}"/>
              </a:ext>
            </a:extLst>
          </p:cNvPr>
          <p:cNvSpPr/>
          <p:nvPr/>
        </p:nvSpPr>
        <p:spPr>
          <a:xfrm>
            <a:off x="6371647" y="2383122"/>
            <a:ext cx="5487725" cy="2758613"/>
          </a:xfrm>
          <a:prstGeom prst="rect">
            <a:avLst/>
          </a:prstGeom>
          <a:solidFill>
            <a:srgbClr val="79B3B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de-DE" sz="500" dirty="0">
              <a:solidFill>
                <a:schemeClr val="tx1"/>
              </a:solidFill>
            </a:endParaRPr>
          </a:p>
          <a:p>
            <a:r>
              <a:rPr lang="de-DE" dirty="0">
                <a:solidFill>
                  <a:schemeClr val="tx1"/>
                </a:solidFill>
              </a:rPr>
              <a:t>Ihre Perspektive ist gefragt! Sie möchten aktiv bei der Entwicklung des Patientenportals mitwirken? Dann melden Sie sich gerne zu unserem Workshop an!</a:t>
            </a:r>
          </a:p>
          <a:p>
            <a:endParaRPr lang="de-DE" sz="700" dirty="0">
              <a:solidFill>
                <a:schemeClr val="tx1"/>
              </a:solidFill>
            </a:endParaRPr>
          </a:p>
          <a:p>
            <a:pPr marL="285750" indent="-285750">
              <a:buFont typeface="Arial" panose="020B0604020202020204" pitchFamily="34" charset="0"/>
              <a:buChar char="•"/>
            </a:pPr>
            <a:r>
              <a:rPr lang="de-DE" b="1" dirty="0">
                <a:solidFill>
                  <a:schemeClr val="tx1"/>
                </a:solidFill>
              </a:rPr>
              <a:t>Patienten-Workshop Patientenportal:</a:t>
            </a:r>
            <a:br>
              <a:rPr lang="de-DE" b="1" dirty="0">
                <a:solidFill>
                  <a:schemeClr val="tx1"/>
                </a:solidFill>
              </a:rPr>
            </a:br>
            <a:r>
              <a:rPr lang="de-DE" dirty="0">
                <a:solidFill>
                  <a:schemeClr val="tx1"/>
                </a:solidFill>
              </a:rPr>
              <a:t>06. August 2025 live im IDG</a:t>
            </a:r>
          </a:p>
          <a:p>
            <a:pPr marL="285750" indent="-285750">
              <a:buFont typeface="Arial" panose="020B0604020202020204" pitchFamily="34" charset="0"/>
              <a:buChar char="•"/>
            </a:pPr>
            <a:endParaRPr lang="de-DE" dirty="0">
              <a:solidFill>
                <a:schemeClr val="tx1"/>
              </a:solidFill>
            </a:endParaRPr>
          </a:p>
          <a:p>
            <a:endParaRPr lang="de-DE" dirty="0">
              <a:solidFill>
                <a:schemeClr val="tx1"/>
              </a:solidFill>
            </a:endParaRPr>
          </a:p>
        </p:txBody>
      </p:sp>
      <p:sp>
        <p:nvSpPr>
          <p:cNvPr id="12" name="Rechteck 11">
            <a:extLst>
              <a:ext uri="{FF2B5EF4-FFF2-40B4-BE49-F238E27FC236}">
                <a16:creationId xmlns:a16="http://schemas.microsoft.com/office/drawing/2014/main" id="{1D14E1BD-8C22-3C31-AA1D-19A56E17D410}"/>
              </a:ext>
            </a:extLst>
          </p:cNvPr>
          <p:cNvSpPr/>
          <p:nvPr/>
        </p:nvSpPr>
        <p:spPr>
          <a:xfrm>
            <a:off x="395096" y="2383122"/>
            <a:ext cx="5487725" cy="2758613"/>
          </a:xfrm>
          <a:prstGeom prst="rect">
            <a:avLst/>
          </a:prstGeom>
          <a:solidFill>
            <a:srgbClr val="79B3B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de-DE" sz="500" dirty="0">
              <a:solidFill>
                <a:schemeClr val="tx1"/>
              </a:solidFill>
            </a:endParaRPr>
          </a:p>
          <a:p>
            <a:r>
              <a:rPr lang="de-DE" dirty="0">
                <a:solidFill>
                  <a:schemeClr val="tx1"/>
                </a:solidFill>
              </a:rPr>
              <a:t>Wir stellen die Arbeit des Krebsregisters und des Projekts bei Patientinnen und Patienten, Selbsthilfegruppen und Patientenvertretenden vor:</a:t>
            </a:r>
          </a:p>
          <a:p>
            <a:endParaRPr lang="de-DE" sz="700" dirty="0">
              <a:solidFill>
                <a:schemeClr val="tx1"/>
              </a:solidFill>
            </a:endParaRPr>
          </a:p>
          <a:p>
            <a:pPr marL="285750" indent="-285750">
              <a:buFont typeface="Arial" panose="020B0604020202020204" pitchFamily="34" charset="0"/>
              <a:buChar char="•"/>
            </a:pPr>
            <a:r>
              <a:rPr lang="de-DE" b="1" dirty="0">
                <a:solidFill>
                  <a:schemeClr val="tx1"/>
                </a:solidFill>
              </a:rPr>
              <a:t>Digitale Roadshow</a:t>
            </a:r>
            <a:r>
              <a:rPr lang="de-DE" dirty="0">
                <a:solidFill>
                  <a:schemeClr val="tx1"/>
                </a:solidFill>
              </a:rPr>
              <a:t>:</a:t>
            </a:r>
            <a:br>
              <a:rPr lang="de-DE" dirty="0">
                <a:solidFill>
                  <a:schemeClr val="tx1"/>
                </a:solidFill>
              </a:rPr>
            </a:br>
            <a:r>
              <a:rPr lang="de-DE" dirty="0">
                <a:solidFill>
                  <a:schemeClr val="tx1"/>
                </a:solidFill>
              </a:rPr>
              <a:t>15. Juli 2025; 18:00 – 19:00 Uhr</a:t>
            </a:r>
          </a:p>
          <a:p>
            <a:pPr marL="285750" indent="-285750">
              <a:buFont typeface="Arial" panose="020B0604020202020204" pitchFamily="34" charset="0"/>
              <a:buChar char="•"/>
            </a:pPr>
            <a:endParaRPr lang="de-DE" sz="700" dirty="0">
              <a:solidFill>
                <a:schemeClr val="tx1"/>
              </a:solidFill>
            </a:endParaRPr>
          </a:p>
          <a:p>
            <a:pPr marL="285750" indent="-285750">
              <a:buFont typeface="Arial" panose="020B0604020202020204" pitchFamily="34" charset="0"/>
              <a:buChar char="•"/>
            </a:pPr>
            <a:r>
              <a:rPr lang="de-DE" b="1" dirty="0">
                <a:solidFill>
                  <a:schemeClr val="tx1"/>
                </a:solidFill>
              </a:rPr>
              <a:t>In Präsenz: </a:t>
            </a:r>
            <a:br>
              <a:rPr lang="de-DE" b="1" dirty="0">
                <a:solidFill>
                  <a:schemeClr val="tx1"/>
                </a:solidFill>
              </a:rPr>
            </a:br>
            <a:r>
              <a:rPr lang="de-DE" dirty="0">
                <a:solidFill>
                  <a:schemeClr val="tx1"/>
                </a:solidFill>
              </a:rPr>
              <a:t>kommen Sie gerne auf uns zu – wir sprechen einen Termin gemeinsam mit Ihnen ab</a:t>
            </a:r>
          </a:p>
          <a:p>
            <a:pPr marL="285750" indent="-285750">
              <a:buFont typeface="Arial" panose="020B0604020202020204" pitchFamily="34" charset="0"/>
              <a:buChar char="•"/>
            </a:pPr>
            <a:endParaRPr lang="de-DE" dirty="0">
              <a:solidFill>
                <a:schemeClr val="tx1"/>
              </a:solidFill>
            </a:endParaRPr>
          </a:p>
          <a:p>
            <a:endParaRPr lang="de-DE" dirty="0">
              <a:solidFill>
                <a:schemeClr val="tx1"/>
              </a:solidFill>
            </a:endParaRPr>
          </a:p>
        </p:txBody>
      </p:sp>
      <p:sp>
        <p:nvSpPr>
          <p:cNvPr id="13" name="Rechteck 12">
            <a:extLst>
              <a:ext uri="{FF2B5EF4-FFF2-40B4-BE49-F238E27FC236}">
                <a16:creationId xmlns:a16="http://schemas.microsoft.com/office/drawing/2014/main" id="{57F7096E-044B-3987-4745-75863B01DF70}"/>
              </a:ext>
            </a:extLst>
          </p:cNvPr>
          <p:cNvSpPr/>
          <p:nvPr/>
        </p:nvSpPr>
        <p:spPr>
          <a:xfrm>
            <a:off x="510746" y="5469924"/>
            <a:ext cx="11348626" cy="930631"/>
          </a:xfrm>
          <a:prstGeom prst="rect">
            <a:avLst/>
          </a:prstGeom>
          <a:solidFill>
            <a:srgbClr val="FFF271">
              <a:alpha val="89804"/>
            </a:srgb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DE" sz="2400" dirty="0">
                <a:solidFill>
                  <a:schemeClr val="tx2"/>
                </a:solidFill>
              </a:rPr>
              <a:t>Alle weiteren Infos finden Sie auf unserer Homepage: https://www.idg-rlp.de/inkapp</a:t>
            </a:r>
          </a:p>
        </p:txBody>
      </p:sp>
    </p:spTree>
    <p:extLst>
      <p:ext uri="{BB962C8B-B14F-4D97-AF65-F5344CB8AC3E}">
        <p14:creationId xmlns:p14="http://schemas.microsoft.com/office/powerpoint/2010/main" val="36722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435C-42B2-AE92-281E-513F08DD14E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D92AFD0-8AA9-2022-E89D-B28C61FA9A1C}"/>
              </a:ext>
            </a:extLst>
          </p:cNvPr>
          <p:cNvSpPr>
            <a:spLocks noGrp="1"/>
          </p:cNvSpPr>
          <p:nvPr>
            <p:ph type="ctrTitle"/>
          </p:nvPr>
        </p:nvSpPr>
        <p:spPr/>
        <p:txBody>
          <a:bodyPr/>
          <a:lstStyle/>
          <a:p>
            <a:r>
              <a:rPr lang="de-DE" b="1">
                <a:latin typeface="+mn-lt"/>
              </a:rPr>
              <a:t>Neu seit Oktober 2024:</a:t>
            </a:r>
            <a:br>
              <a:rPr lang="de-DE" b="1">
                <a:latin typeface="+mn-lt"/>
              </a:rPr>
            </a:br>
            <a:br>
              <a:rPr lang="de-DE" b="1">
                <a:latin typeface="+mn-lt"/>
              </a:rPr>
            </a:br>
            <a:r>
              <a:rPr lang="de-DE">
                <a:latin typeface="+mn-lt"/>
              </a:rPr>
              <a:t>Medizinischer Dokumentationsservice</a:t>
            </a:r>
            <a:br>
              <a:rPr lang="de-DE"/>
            </a:br>
            <a:endParaRPr lang="de-DE"/>
          </a:p>
        </p:txBody>
      </p:sp>
      <p:sp>
        <p:nvSpPr>
          <p:cNvPr id="3" name="Datumsplatzhalter 2">
            <a:extLst>
              <a:ext uri="{FF2B5EF4-FFF2-40B4-BE49-F238E27FC236}">
                <a16:creationId xmlns:a16="http://schemas.microsoft.com/office/drawing/2014/main" id="{886D2CE8-7958-87E5-C645-5EACAAD7E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srgbClr val="FFFFFF"/>
              </a:solidFill>
              <a:effectLst/>
              <a:uLnTx/>
              <a:uFillTx/>
              <a:latin typeface="Rotunda Hair-Light" pitchFamily="2" charset="0"/>
              <a:ea typeface="+mn-ea"/>
              <a:cs typeface="+mn-cs"/>
            </a:endParaRPr>
          </a:p>
        </p:txBody>
      </p:sp>
      <p:grpSp>
        <p:nvGrpSpPr>
          <p:cNvPr id="6" name="Gruppieren 5">
            <a:extLst>
              <a:ext uri="{FF2B5EF4-FFF2-40B4-BE49-F238E27FC236}">
                <a16:creationId xmlns:a16="http://schemas.microsoft.com/office/drawing/2014/main" id="{B6B847DA-02D3-9190-6767-C18E29AE66AD}"/>
              </a:ext>
            </a:extLst>
          </p:cNvPr>
          <p:cNvGrpSpPr/>
          <p:nvPr/>
        </p:nvGrpSpPr>
        <p:grpSpPr>
          <a:xfrm>
            <a:off x="6203185" y="4732866"/>
            <a:ext cx="4414874" cy="892939"/>
            <a:chOff x="5423646" y="3891516"/>
            <a:chExt cx="3539601" cy="715909"/>
          </a:xfrm>
        </p:grpSpPr>
        <p:sp>
          <p:nvSpPr>
            <p:cNvPr id="5" name="Rechteck 4">
              <a:extLst>
                <a:ext uri="{FF2B5EF4-FFF2-40B4-BE49-F238E27FC236}">
                  <a16:creationId xmlns:a16="http://schemas.microsoft.com/office/drawing/2014/main" id="{62605A79-EBAD-2A83-86B3-8F8A98E87EAC}"/>
                </a:ext>
              </a:extLst>
            </p:cNvPr>
            <p:cNvSpPr/>
            <p:nvPr/>
          </p:nvSpPr>
          <p:spPr>
            <a:xfrm>
              <a:off x="5423646" y="3891516"/>
              <a:ext cx="3539601" cy="7159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Grafik 1" descr="Ein Bild, das Text, Schrift, Screenshot, Grafiken enthält.&#10;&#10;Automatisch generierte Beschreibung">
              <a:extLst>
                <a:ext uri="{FF2B5EF4-FFF2-40B4-BE49-F238E27FC236}">
                  <a16:creationId xmlns:a16="http://schemas.microsoft.com/office/drawing/2014/main" id="{041F9027-1980-AD42-F144-5CF44F2D70F8}"/>
                </a:ext>
              </a:extLst>
            </p:cNvPr>
            <p:cNvPicPr>
              <a:picLocks noChangeAspect="1"/>
            </p:cNvPicPr>
            <p:nvPr/>
          </p:nvPicPr>
          <p:blipFill>
            <a:blip r:embed="rId2"/>
            <a:stretch>
              <a:fillRect/>
            </a:stretch>
          </p:blipFill>
          <p:spPr>
            <a:xfrm>
              <a:off x="5484605" y="3936266"/>
              <a:ext cx="3417682" cy="626408"/>
            </a:xfrm>
            <a:prstGeom prst="rect">
              <a:avLst/>
            </a:prstGeom>
          </p:spPr>
        </p:pic>
      </p:grpSp>
    </p:spTree>
    <p:extLst>
      <p:ext uri="{BB962C8B-B14F-4D97-AF65-F5344CB8AC3E}">
        <p14:creationId xmlns:p14="http://schemas.microsoft.com/office/powerpoint/2010/main" val="22511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541BB6D-4E2F-0949-FA31-7EF9AFBECDA0}"/>
              </a:ext>
            </a:extLst>
          </p:cNvPr>
          <p:cNvSpPr>
            <a:spLocks noGrp="1"/>
          </p:cNvSpPr>
          <p:nvPr>
            <p:ph type="ctrTitle"/>
          </p:nvPr>
        </p:nvSpPr>
        <p:spPr>
          <a:xfrm>
            <a:off x="216470" y="264118"/>
            <a:ext cx="2864113" cy="1080000"/>
          </a:xfrm>
        </p:spPr>
        <p:txBody>
          <a:bodyPr>
            <a:normAutofit/>
          </a:bodyPr>
          <a:lstStyle/>
          <a:p>
            <a:r>
              <a:rPr lang="de-DE" b="1" dirty="0" err="1">
                <a:latin typeface="+mn-lt"/>
              </a:rPr>
              <a:t>MEDoServ</a:t>
            </a:r>
            <a:endParaRPr lang="de-DE" b="1" dirty="0">
              <a:latin typeface="+mn-lt"/>
            </a:endParaRPr>
          </a:p>
        </p:txBody>
      </p:sp>
      <p:sp>
        <p:nvSpPr>
          <p:cNvPr id="2" name="Datumsplatzhalter 1">
            <a:extLst>
              <a:ext uri="{FF2B5EF4-FFF2-40B4-BE49-F238E27FC236}">
                <a16:creationId xmlns:a16="http://schemas.microsoft.com/office/drawing/2014/main" id="{50377335-CDC6-8D6B-480B-E2FB07202DC6}"/>
              </a:ext>
            </a:extLst>
          </p:cNvPr>
          <p:cNvSpPr>
            <a:spLocks noGrp="1"/>
          </p:cNvSpPr>
          <p:nvPr>
            <p:ph type="dt" sz="half" idx="10"/>
          </p:nvPr>
        </p:nvSpPr>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dirty="0">
              <a:ln>
                <a:noFill/>
              </a:ln>
              <a:solidFill>
                <a:srgbClr val="79B3BF"/>
              </a:solidFill>
              <a:effectLst/>
              <a:uLnTx/>
              <a:uFillTx/>
              <a:latin typeface="Rotunda Hair-Light" pitchFamily="2" charset="0"/>
              <a:ea typeface="+mn-ea"/>
              <a:cs typeface="+mn-cs"/>
            </a:endParaRPr>
          </a:p>
        </p:txBody>
      </p:sp>
      <p:grpSp>
        <p:nvGrpSpPr>
          <p:cNvPr id="27" name="Gruppieren 26">
            <a:extLst>
              <a:ext uri="{FF2B5EF4-FFF2-40B4-BE49-F238E27FC236}">
                <a16:creationId xmlns:a16="http://schemas.microsoft.com/office/drawing/2014/main" id="{E8B9C9D2-F224-3E07-12F2-DDE109D0FD10}"/>
              </a:ext>
            </a:extLst>
          </p:cNvPr>
          <p:cNvGrpSpPr/>
          <p:nvPr/>
        </p:nvGrpSpPr>
        <p:grpSpPr>
          <a:xfrm>
            <a:off x="391402" y="1993775"/>
            <a:ext cx="3695163" cy="3453092"/>
            <a:chOff x="4268966" y="1714122"/>
            <a:chExt cx="3695163" cy="3453092"/>
          </a:xfrm>
        </p:grpSpPr>
        <p:sp>
          <p:nvSpPr>
            <p:cNvPr id="8" name="Diagonal liegende Ecken des Rechtecks abrunden 13">
              <a:extLst>
                <a:ext uri="{FF2B5EF4-FFF2-40B4-BE49-F238E27FC236}">
                  <a16:creationId xmlns:a16="http://schemas.microsoft.com/office/drawing/2014/main" id="{2C998B54-04F2-6E33-A001-B440A44D5484}"/>
                </a:ext>
              </a:extLst>
            </p:cNvPr>
            <p:cNvSpPr/>
            <p:nvPr/>
          </p:nvSpPr>
          <p:spPr>
            <a:xfrm>
              <a:off x="4268966" y="1714122"/>
              <a:ext cx="3695163" cy="3453092"/>
            </a:xfrm>
            <a:prstGeom prst="round2DiagRect">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20364C"/>
                  </a:solidFill>
                  <a:effectLst/>
                  <a:uLnTx/>
                  <a:uFillTx/>
                  <a:ea typeface="+mn-ea"/>
                  <a:cs typeface="+mn-cs"/>
                </a:rPr>
                <a:t>Unterstützung in der klinischen onkologischen Dokumentation  </a:t>
              </a:r>
              <a:endParaRPr kumimoji="0" lang="de-DE" sz="1200" b="0" i="0" u="none" strike="noStrike" kern="1200" cap="none" spc="0" normalizeH="0" baseline="0" noProof="0">
                <a:ln>
                  <a:noFill/>
                </a:ln>
                <a:solidFill>
                  <a:srgbClr val="20364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pic>
          <p:nvPicPr>
            <p:cNvPr id="15" name="Grafik 14" descr="Ein Bild, das Clipart, Animierter Cartoon, Animation, Darstellung enthält.&#10;&#10;Automatisch generierte Beschreibung">
              <a:extLst>
                <a:ext uri="{FF2B5EF4-FFF2-40B4-BE49-F238E27FC236}">
                  <a16:creationId xmlns:a16="http://schemas.microsoft.com/office/drawing/2014/main" id="{D608B406-614A-DBDD-5101-740A36B33DFC}"/>
                </a:ext>
              </a:extLst>
            </p:cNvPr>
            <p:cNvPicPr>
              <a:picLocks noChangeAspect="1"/>
            </p:cNvPicPr>
            <p:nvPr/>
          </p:nvPicPr>
          <p:blipFill>
            <a:blip r:embed="rId3"/>
            <a:stretch>
              <a:fillRect/>
            </a:stretch>
          </p:blipFill>
          <p:spPr>
            <a:xfrm>
              <a:off x="5526091" y="1758700"/>
              <a:ext cx="1139818" cy="1067155"/>
            </a:xfrm>
            <a:prstGeom prst="rect">
              <a:avLst/>
            </a:prstGeom>
          </p:spPr>
        </p:pic>
      </p:grpSp>
      <p:grpSp>
        <p:nvGrpSpPr>
          <p:cNvPr id="26" name="Gruppieren 25">
            <a:extLst>
              <a:ext uri="{FF2B5EF4-FFF2-40B4-BE49-F238E27FC236}">
                <a16:creationId xmlns:a16="http://schemas.microsoft.com/office/drawing/2014/main" id="{CE66FDB8-31F1-542C-DA0A-30F5103D39E8}"/>
              </a:ext>
            </a:extLst>
          </p:cNvPr>
          <p:cNvGrpSpPr/>
          <p:nvPr/>
        </p:nvGrpSpPr>
        <p:grpSpPr>
          <a:xfrm>
            <a:off x="4345772" y="2664916"/>
            <a:ext cx="3500456" cy="1361911"/>
            <a:chOff x="4361879" y="5081853"/>
            <a:chExt cx="3500456" cy="1361911"/>
          </a:xfrm>
        </p:grpSpPr>
        <p:grpSp>
          <p:nvGrpSpPr>
            <p:cNvPr id="25" name="Gruppieren 24">
              <a:extLst>
                <a:ext uri="{FF2B5EF4-FFF2-40B4-BE49-F238E27FC236}">
                  <a16:creationId xmlns:a16="http://schemas.microsoft.com/office/drawing/2014/main" id="{C08985A7-7BD7-BC21-93C6-78F0AB6940E4}"/>
                </a:ext>
              </a:extLst>
            </p:cNvPr>
            <p:cNvGrpSpPr/>
            <p:nvPr/>
          </p:nvGrpSpPr>
          <p:grpSpPr>
            <a:xfrm>
              <a:off x="4361879" y="5081853"/>
              <a:ext cx="3500456" cy="1361911"/>
              <a:chOff x="4361879" y="5148545"/>
              <a:chExt cx="3500456" cy="1361911"/>
            </a:xfrm>
          </p:grpSpPr>
          <p:sp>
            <p:nvSpPr>
              <p:cNvPr id="3" name="Diagonal liegende Ecken des Rechtecks abrunden 13">
                <a:extLst>
                  <a:ext uri="{FF2B5EF4-FFF2-40B4-BE49-F238E27FC236}">
                    <a16:creationId xmlns:a16="http://schemas.microsoft.com/office/drawing/2014/main" id="{DA0FD677-B569-1957-4823-D93DE7298552}"/>
                  </a:ext>
                </a:extLst>
              </p:cNvPr>
              <p:cNvSpPr/>
              <p:nvPr/>
            </p:nvSpPr>
            <p:spPr>
              <a:xfrm>
                <a:off x="4361879" y="5148545"/>
                <a:ext cx="3500456" cy="1361911"/>
              </a:xfrm>
              <a:prstGeom prst="round2DiagRect">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1600">
                    <a:solidFill>
                      <a:srgbClr val="20364C"/>
                    </a:solidFill>
                  </a:rPr>
                  <a:t>Praxen</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1600">
                    <a:solidFill>
                      <a:srgbClr val="20364C"/>
                    </a:solidFill>
                  </a:rPr>
                  <a:t>Kliniken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1600">
                    <a:solidFill>
                      <a:srgbClr val="20364C"/>
                    </a:solidFill>
                  </a:rPr>
                  <a:t>Zertifizierte Zentren</a:t>
                </a:r>
              </a:p>
            </p:txBody>
          </p:sp>
          <p:grpSp>
            <p:nvGrpSpPr>
              <p:cNvPr id="16" name="Gruppieren 15">
                <a:extLst>
                  <a:ext uri="{FF2B5EF4-FFF2-40B4-BE49-F238E27FC236}">
                    <a16:creationId xmlns:a16="http://schemas.microsoft.com/office/drawing/2014/main" id="{94CED865-93AD-F0C3-86BF-B89B0545FCA0}"/>
                  </a:ext>
                </a:extLst>
              </p:cNvPr>
              <p:cNvGrpSpPr/>
              <p:nvPr/>
            </p:nvGrpSpPr>
            <p:grpSpPr>
              <a:xfrm>
                <a:off x="6493737" y="5562112"/>
                <a:ext cx="1170064" cy="882976"/>
                <a:chOff x="6287972" y="5432910"/>
                <a:chExt cx="2102401" cy="1586554"/>
              </a:xfrm>
            </p:grpSpPr>
            <p:pic>
              <p:nvPicPr>
                <p:cNvPr id="11" name="Grafik 10" descr="Ein Bild, das Rechteck, Quadrat, Entwurf, Design enthält.&#10;&#10;Automatisch generierte Beschreibung">
                  <a:extLst>
                    <a:ext uri="{FF2B5EF4-FFF2-40B4-BE49-F238E27FC236}">
                      <a16:creationId xmlns:a16="http://schemas.microsoft.com/office/drawing/2014/main" id="{FCD1E07D-3912-0A24-9543-8784CA7AECB9}"/>
                    </a:ext>
                  </a:extLst>
                </p:cNvPr>
                <p:cNvPicPr>
                  <a:picLocks noChangeAspect="1"/>
                </p:cNvPicPr>
                <p:nvPr/>
              </p:nvPicPr>
              <p:blipFill>
                <a:blip r:embed="rId4"/>
                <a:stretch>
                  <a:fillRect/>
                </a:stretch>
              </p:blipFill>
              <p:spPr>
                <a:xfrm>
                  <a:off x="6287972" y="5432910"/>
                  <a:ext cx="2102401" cy="1586554"/>
                </a:xfrm>
                <a:prstGeom prst="rect">
                  <a:avLst/>
                </a:prstGeom>
              </p:spPr>
            </p:pic>
            <p:grpSp>
              <p:nvGrpSpPr>
                <p:cNvPr id="14" name="Gruppieren 13">
                  <a:extLst>
                    <a:ext uri="{FF2B5EF4-FFF2-40B4-BE49-F238E27FC236}">
                      <a16:creationId xmlns:a16="http://schemas.microsoft.com/office/drawing/2014/main" id="{3EA9143D-938C-2EBB-15F7-6F724A42FB55}"/>
                    </a:ext>
                  </a:extLst>
                </p:cNvPr>
                <p:cNvGrpSpPr/>
                <p:nvPr/>
              </p:nvGrpSpPr>
              <p:grpSpPr>
                <a:xfrm>
                  <a:off x="7067821" y="5718703"/>
                  <a:ext cx="439189" cy="381038"/>
                  <a:chOff x="10545968" y="343931"/>
                  <a:chExt cx="439189" cy="381038"/>
                </a:xfrm>
              </p:grpSpPr>
              <p:sp>
                <p:nvSpPr>
                  <p:cNvPr id="12" name="Rechteck 11">
                    <a:extLst>
                      <a:ext uri="{FF2B5EF4-FFF2-40B4-BE49-F238E27FC236}">
                        <a16:creationId xmlns:a16="http://schemas.microsoft.com/office/drawing/2014/main" id="{F924CE18-85EE-E152-DE7E-9F79A5A8F6DE}"/>
                      </a:ext>
                    </a:extLst>
                  </p:cNvPr>
                  <p:cNvSpPr/>
                  <p:nvPr/>
                </p:nvSpPr>
                <p:spPr>
                  <a:xfrm>
                    <a:off x="10545968" y="343931"/>
                    <a:ext cx="439189" cy="381038"/>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Kreuz 6">
                    <a:extLst>
                      <a:ext uri="{FF2B5EF4-FFF2-40B4-BE49-F238E27FC236}">
                        <a16:creationId xmlns:a16="http://schemas.microsoft.com/office/drawing/2014/main" id="{A08D27B4-0FEA-C4A1-510C-038566900714}"/>
                      </a:ext>
                    </a:extLst>
                  </p:cNvPr>
                  <p:cNvSpPr/>
                  <p:nvPr/>
                </p:nvSpPr>
                <p:spPr>
                  <a:xfrm>
                    <a:off x="10575781" y="343931"/>
                    <a:ext cx="379562" cy="370309"/>
                  </a:xfrm>
                  <a:prstGeom prst="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sp>
          <p:nvSpPr>
            <p:cNvPr id="5" name="Diagonal liegende Ecken des Rechtecks abrunden 13">
              <a:extLst>
                <a:ext uri="{FF2B5EF4-FFF2-40B4-BE49-F238E27FC236}">
                  <a16:creationId xmlns:a16="http://schemas.microsoft.com/office/drawing/2014/main" id="{A5AD48B8-C7F9-8C87-FB5A-A3482F71E401}"/>
                </a:ext>
              </a:extLst>
            </p:cNvPr>
            <p:cNvSpPr/>
            <p:nvPr/>
          </p:nvSpPr>
          <p:spPr>
            <a:xfrm>
              <a:off x="4702841" y="5082578"/>
              <a:ext cx="1843346" cy="439867"/>
            </a:xfrm>
            <a:prstGeom prst="round2Diag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a:solidFill>
                    <a:srgbClr val="20364C"/>
                  </a:solidFill>
                  <a:latin typeface="+mj-lt"/>
                </a:rPr>
                <a:t>Zielgruppen</a:t>
              </a:r>
              <a:r>
                <a:rPr kumimoji="0" lang="de-DE" sz="2000" b="0" i="0" u="none" strike="noStrike" kern="1200" cap="none" spc="0" normalizeH="0" baseline="0" noProof="0">
                  <a:ln>
                    <a:noFill/>
                  </a:ln>
                  <a:solidFill>
                    <a:srgbClr val="20364C"/>
                  </a:solidFill>
                  <a:effectLst/>
                  <a:uLnTx/>
                  <a:uFillTx/>
                  <a:latin typeface="+mj-lt"/>
                  <a:ea typeface="+mn-ea"/>
                  <a:cs typeface="+mn-cs"/>
                </a:rPr>
                <a:t>:</a:t>
              </a:r>
            </a:p>
          </p:txBody>
        </p:sp>
      </p:grpSp>
      <p:pic>
        <p:nvPicPr>
          <p:cNvPr id="20" name="Grafik 19" descr="Ein Bild, das Text, Schrift, Screenshot, Grafiken enthält.&#10;&#10;Automatisch generierte Beschreibung">
            <a:extLst>
              <a:ext uri="{FF2B5EF4-FFF2-40B4-BE49-F238E27FC236}">
                <a16:creationId xmlns:a16="http://schemas.microsoft.com/office/drawing/2014/main" id="{FAED8845-C09D-C36A-EB0C-F5D0F040917A}"/>
              </a:ext>
            </a:extLst>
          </p:cNvPr>
          <p:cNvPicPr>
            <a:picLocks noChangeAspect="1"/>
          </p:cNvPicPr>
          <p:nvPr/>
        </p:nvPicPr>
        <p:blipFill>
          <a:blip r:embed="rId5"/>
          <a:stretch>
            <a:fillRect/>
          </a:stretch>
        </p:blipFill>
        <p:spPr>
          <a:xfrm>
            <a:off x="8431759" y="5809817"/>
            <a:ext cx="3417682" cy="626408"/>
          </a:xfrm>
          <a:prstGeom prst="rect">
            <a:avLst/>
          </a:prstGeom>
        </p:spPr>
      </p:pic>
      <p:grpSp>
        <p:nvGrpSpPr>
          <p:cNvPr id="28" name="Gruppieren 27">
            <a:extLst>
              <a:ext uri="{FF2B5EF4-FFF2-40B4-BE49-F238E27FC236}">
                <a16:creationId xmlns:a16="http://schemas.microsoft.com/office/drawing/2014/main" id="{5C6373A9-64FE-A483-332C-9D800290ACB9}"/>
              </a:ext>
            </a:extLst>
          </p:cNvPr>
          <p:cNvGrpSpPr/>
          <p:nvPr/>
        </p:nvGrpSpPr>
        <p:grpSpPr>
          <a:xfrm>
            <a:off x="8079235" y="1966252"/>
            <a:ext cx="3770206" cy="3480615"/>
            <a:chOff x="8390373" y="1690786"/>
            <a:chExt cx="3692948" cy="3480615"/>
          </a:xfrm>
        </p:grpSpPr>
        <p:sp>
          <p:nvSpPr>
            <p:cNvPr id="18" name="Diagonal liegende Ecken des Rechtecks abrunden 13">
              <a:extLst>
                <a:ext uri="{FF2B5EF4-FFF2-40B4-BE49-F238E27FC236}">
                  <a16:creationId xmlns:a16="http://schemas.microsoft.com/office/drawing/2014/main" id="{22455CA1-8816-3ADD-F7CB-22F3AFD4AF52}"/>
                </a:ext>
              </a:extLst>
            </p:cNvPr>
            <p:cNvSpPr/>
            <p:nvPr/>
          </p:nvSpPr>
          <p:spPr>
            <a:xfrm>
              <a:off x="8390373" y="1690786"/>
              <a:ext cx="3692948" cy="3480615"/>
            </a:xfrm>
            <a:prstGeom prst="round2DiagRect">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rgbClr val="20364C"/>
                  </a:solidFill>
                </a:rPr>
                <a:t>Allgemeine medizinische Dokumentation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rPr>
                <a:t>  </a:t>
              </a:r>
              <a:endParaRPr kumimoji="0" lang="de-DE" sz="1200" b="0" i="0" u="none" strike="noStrike" kern="1200" cap="none" spc="0" normalizeH="0" baseline="0" noProof="0">
                <a:ln>
                  <a:noFill/>
                </a:ln>
                <a:solidFill>
                  <a:srgbClr val="20364C"/>
                </a:solidFill>
                <a:effectLst/>
                <a:uLnTx/>
                <a:uFillTx/>
                <a:latin typeface="Rotunda Hair-Ligh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pic>
          <p:nvPicPr>
            <p:cNvPr id="13" name="Grafik 12" descr="Ein Bild, das Zeichnung, Cartoon, Clipart, Darstellung enthält.&#10;&#10;Automatisch generierte Beschreibung">
              <a:extLst>
                <a:ext uri="{FF2B5EF4-FFF2-40B4-BE49-F238E27FC236}">
                  <a16:creationId xmlns:a16="http://schemas.microsoft.com/office/drawing/2014/main" id="{2322B31D-F6F8-A17E-00B8-C3211B4EBC6A}"/>
                </a:ext>
              </a:extLst>
            </p:cNvPr>
            <p:cNvPicPr>
              <a:picLocks noChangeAspect="1"/>
            </p:cNvPicPr>
            <p:nvPr/>
          </p:nvPicPr>
          <p:blipFill>
            <a:blip r:embed="rId6"/>
            <a:stretch>
              <a:fillRect/>
            </a:stretch>
          </p:blipFill>
          <p:spPr>
            <a:xfrm>
              <a:off x="9696234" y="1918478"/>
              <a:ext cx="990525" cy="884539"/>
            </a:xfrm>
            <a:prstGeom prst="rect">
              <a:avLst/>
            </a:prstGeom>
          </p:spPr>
        </p:pic>
      </p:grpSp>
      <p:sp>
        <p:nvSpPr>
          <p:cNvPr id="10" name="Textfeld 9">
            <a:extLst>
              <a:ext uri="{FF2B5EF4-FFF2-40B4-BE49-F238E27FC236}">
                <a16:creationId xmlns:a16="http://schemas.microsoft.com/office/drawing/2014/main" id="{34A97CEB-4441-BE2C-3AD6-315EB42B0493}"/>
              </a:ext>
            </a:extLst>
          </p:cNvPr>
          <p:cNvSpPr txBox="1"/>
          <p:nvPr/>
        </p:nvSpPr>
        <p:spPr>
          <a:xfrm>
            <a:off x="514945" y="4172671"/>
            <a:ext cx="3602004" cy="111569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20364C"/>
                </a:solidFill>
                <a:effectLst/>
                <a:uLnTx/>
                <a:uFillTx/>
                <a:ea typeface="+mn-ea"/>
                <a:cs typeface="+mn-cs"/>
              </a:rPr>
              <a:t>Tumordokumentation unter anderem zur Vorbereitung von Tumorkonferenzen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de-DE" sz="1600" b="0" i="0" u="none" strike="noStrike" kern="1200" cap="none" spc="0" normalizeH="0" baseline="0" noProof="0">
                <a:ln>
                  <a:noFill/>
                </a:ln>
                <a:solidFill>
                  <a:srgbClr val="20364C"/>
                </a:solidFill>
                <a:effectLst/>
                <a:uLnTx/>
                <a:uFillTx/>
                <a:ea typeface="+mn-ea"/>
                <a:cs typeface="+mn-cs"/>
              </a:rPr>
              <a:t>Vor- und Nachbereitung von Audits</a:t>
            </a:r>
          </a:p>
        </p:txBody>
      </p:sp>
      <p:sp>
        <p:nvSpPr>
          <p:cNvPr id="19" name="Textfeld 18">
            <a:extLst>
              <a:ext uri="{FF2B5EF4-FFF2-40B4-BE49-F238E27FC236}">
                <a16:creationId xmlns:a16="http://schemas.microsoft.com/office/drawing/2014/main" id="{FEF03567-0339-FD07-37FE-8218CAD070FE}"/>
              </a:ext>
            </a:extLst>
          </p:cNvPr>
          <p:cNvSpPr txBox="1"/>
          <p:nvPr/>
        </p:nvSpPr>
        <p:spPr>
          <a:xfrm>
            <a:off x="8078127" y="4004115"/>
            <a:ext cx="3695164" cy="1361911"/>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1600" dirty="0">
                <a:solidFill>
                  <a:srgbClr val="20364C"/>
                </a:solidFill>
              </a:rPr>
              <a:t>Unterstützung in der Studiendokumentation (z.B. Prüfung von Ein- und Ausschlusskriterien, Erstellung von Follow-</a:t>
            </a:r>
            <a:r>
              <a:rPr lang="de-DE" sz="1600" dirty="0" err="1">
                <a:solidFill>
                  <a:srgbClr val="20364C"/>
                </a:solidFill>
              </a:rPr>
              <a:t>up</a:t>
            </a:r>
            <a:r>
              <a:rPr lang="de-DE" sz="1600" dirty="0">
                <a:solidFill>
                  <a:srgbClr val="20364C"/>
                </a:solidFill>
              </a:rPr>
              <a:t>-Daten)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de-DE" sz="1600" dirty="0">
                <a:solidFill>
                  <a:srgbClr val="20364C"/>
                </a:solidFill>
              </a:rPr>
              <a:t>Disease-Management-Programm (DMP)</a:t>
            </a:r>
          </a:p>
        </p:txBody>
      </p:sp>
    </p:spTree>
    <p:extLst>
      <p:ext uri="{BB962C8B-B14F-4D97-AF65-F5344CB8AC3E}">
        <p14:creationId xmlns:p14="http://schemas.microsoft.com/office/powerpoint/2010/main" val="3235535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105279-C360-19BA-88DE-6184C559EBCE}"/>
              </a:ext>
            </a:extLst>
          </p:cNvPr>
          <p:cNvSpPr>
            <a:spLocks noGrp="1"/>
          </p:cNvSpPr>
          <p:nvPr>
            <p:ph type="ctrTitle"/>
          </p:nvPr>
        </p:nvSpPr>
        <p:spPr>
          <a:xfrm>
            <a:off x="548190" y="4612679"/>
            <a:ext cx="11095620" cy="1210507"/>
          </a:xfrm>
        </p:spPr>
        <p:txBody>
          <a:bodyPr>
            <a:normAutofit/>
          </a:bodyPr>
          <a:lstStyle/>
          <a:p>
            <a:pPr algn="ctr"/>
            <a:r>
              <a:rPr lang="de-DE" sz="3600" b="1">
                <a:latin typeface="+mn-lt"/>
              </a:rPr>
              <a:t>Wichtige Produkte aus dem IDG</a:t>
            </a:r>
          </a:p>
        </p:txBody>
      </p:sp>
    </p:spTree>
    <p:extLst>
      <p:ext uri="{BB962C8B-B14F-4D97-AF65-F5344CB8AC3E}">
        <p14:creationId xmlns:p14="http://schemas.microsoft.com/office/powerpoint/2010/main" val="428211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1B4BC-7588-83FE-EC97-F1E41991F9AA}"/>
              </a:ext>
            </a:extLst>
          </p:cNvPr>
          <p:cNvSpPr>
            <a:spLocks noGrp="1"/>
          </p:cNvSpPr>
          <p:nvPr>
            <p:ph type="ctrTitle"/>
          </p:nvPr>
        </p:nvSpPr>
        <p:spPr/>
        <p:txBody>
          <a:bodyPr>
            <a:normAutofit fontScale="90000"/>
          </a:bodyPr>
          <a:lstStyle/>
          <a:p>
            <a:pPr indent="449580" algn="ctr" fontAlgn="ctr">
              <a:lnSpc>
                <a:spcPct val="107000"/>
              </a:lnSpc>
              <a:spcAft>
                <a:spcPts val="800"/>
              </a:spcAft>
            </a:pPr>
            <a:br>
              <a:rPr lang="de-DE" sz="3200" b="1"/>
            </a:br>
            <a:br>
              <a:rPr lang="de-DE" sz="3200" b="1"/>
            </a:br>
            <a:br>
              <a:rPr lang="de-DE" sz="3200" b="1"/>
            </a:br>
            <a:r>
              <a:rPr lang="de-DE" b="1">
                <a:latin typeface="+mn-lt"/>
              </a:rPr>
              <a:t>Onkologie-Monitor</a:t>
            </a:r>
            <a:br>
              <a:rPr lang="de-DE" b="1">
                <a:latin typeface="+mn-lt"/>
              </a:rPr>
            </a:br>
            <a:br>
              <a:rPr lang="de-DE" sz="3200" kern="100">
                <a:effectLst/>
                <a:latin typeface="+mn-lt"/>
                <a:ea typeface="Aptos" panose="020B0004020202020204" pitchFamily="34" charset="0"/>
                <a:cs typeface="Times New Roman" panose="02020603050405020304" pitchFamily="18" charset="0"/>
              </a:rPr>
            </a:br>
            <a:r>
              <a:rPr lang="de-DE" sz="3600" u="sng" kern="0">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onkologiemonitor.de</a:t>
            </a:r>
            <a:br>
              <a:rPr lang="de-DE" sz="3200" u="sng" kern="0">
                <a:effectLst/>
                <a:latin typeface="+mn-lt"/>
                <a:ea typeface="Times New Roman" panose="02020603050405020304" pitchFamily="18" charset="0"/>
                <a:cs typeface="Times New Roman" panose="02020603050405020304" pitchFamily="18" charset="0"/>
              </a:rPr>
            </a:br>
            <a:br>
              <a:rPr lang="de-DE" sz="3200" kern="100">
                <a:effectLst/>
                <a:latin typeface="+mn-lt"/>
                <a:ea typeface="Aptos" panose="020B0004020202020204" pitchFamily="34" charset="0"/>
                <a:cs typeface="Times New Roman" panose="02020603050405020304" pitchFamily="18" charset="0"/>
              </a:rPr>
            </a:br>
            <a:br>
              <a:rPr lang="de-DE" sz="1600" kern="100">
                <a:effectLst/>
                <a:latin typeface="+mn-lt"/>
                <a:ea typeface="Aptos" panose="020B0004020202020204" pitchFamily="34" charset="0"/>
                <a:cs typeface="Times New Roman" panose="02020603050405020304" pitchFamily="18" charset="0"/>
              </a:rPr>
            </a:br>
            <a:r>
              <a:rPr lang="de-DE" sz="1600" u="none" strike="noStrike" kern="0">
                <a:effectLst/>
                <a:latin typeface="Arial" panose="020B0604020202020204" pitchFamily="34" charset="0"/>
                <a:ea typeface="Times New Roman" panose="02020603050405020304" pitchFamily="18" charset="0"/>
                <a:cs typeface="Times New Roman" panose="02020603050405020304" pitchFamily="18" charset="0"/>
              </a:rPr>
              <a:t> </a:t>
            </a:r>
            <a:br>
              <a:rPr lang="de-DE" sz="1600" kern="100">
                <a:effectLst/>
                <a:latin typeface="Aptos" panose="020B0004020202020204" pitchFamily="34" charset="0"/>
                <a:ea typeface="Aptos" panose="020B0004020202020204" pitchFamily="34" charset="0"/>
                <a:cs typeface="Times New Roman" panose="02020603050405020304" pitchFamily="18" charset="0"/>
              </a:rPr>
            </a:br>
            <a:br>
              <a:rPr lang="de-DE" sz="1600"/>
            </a:br>
            <a:br>
              <a:rPr lang="de-DE" sz="1800" kern="100">
                <a:effectLst/>
                <a:latin typeface="Aptos" panose="020B0004020202020204" pitchFamily="34" charset="0"/>
                <a:ea typeface="Aptos" panose="020B0004020202020204" pitchFamily="34" charset="0"/>
                <a:cs typeface="Times New Roman" panose="02020603050405020304" pitchFamily="18" charset="0"/>
              </a:rPr>
            </a:br>
            <a:r>
              <a:rPr lang="de-DE" sz="1800" kern="100">
                <a:effectLst/>
                <a:latin typeface="Arial" panose="020B0604020202020204" pitchFamily="34" charset="0"/>
                <a:ea typeface="Aptos" panose="020B0004020202020204" pitchFamily="34" charset="0"/>
                <a:cs typeface="Times New Roman" panose="02020603050405020304" pitchFamily="18" charset="0"/>
              </a:rPr>
              <a:t> </a:t>
            </a:r>
            <a:br>
              <a:rPr lang="de-DE" sz="1800" kern="100">
                <a:effectLst/>
                <a:latin typeface="Aptos" panose="020B0004020202020204" pitchFamily="34" charset="0"/>
                <a:ea typeface="Aptos" panose="020B0004020202020204" pitchFamily="34" charset="0"/>
                <a:cs typeface="Times New Roman" panose="02020603050405020304" pitchFamily="18" charset="0"/>
              </a:rPr>
            </a:br>
            <a:endParaRPr lang="de-DE" sz="1600"/>
          </a:p>
        </p:txBody>
      </p:sp>
    </p:spTree>
    <p:extLst>
      <p:ext uri="{BB962C8B-B14F-4D97-AF65-F5344CB8AC3E}">
        <p14:creationId xmlns:p14="http://schemas.microsoft.com/office/powerpoint/2010/main" val="94966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227E306-8A75-478B-A9EE-3BB494230AE2}"/>
              </a:ext>
            </a:extLst>
          </p:cNvPr>
          <p:cNvSpPr>
            <a:spLocks noGrp="1"/>
          </p:cNvSpPr>
          <p:nvPr>
            <p:ph type="ctrTitle"/>
          </p:nvPr>
        </p:nvSpPr>
        <p:spPr>
          <a:xfrm>
            <a:off x="252000" y="180000"/>
            <a:ext cx="3561464" cy="6552396"/>
          </a:xfrm>
        </p:spPr>
        <p:txBody>
          <a:bodyPr>
            <a:normAutofit/>
          </a:bodyPr>
          <a:lstStyle/>
          <a:p>
            <a:br>
              <a:rPr lang="de-DE" sz="3200" dirty="0"/>
            </a:br>
            <a:r>
              <a:rPr lang="de-DE" dirty="0">
                <a:latin typeface="+mn-lt"/>
              </a:rPr>
              <a:t>Onkologie - Monitor</a:t>
            </a:r>
            <a:br>
              <a:rPr lang="de-DE" sz="3200" dirty="0"/>
            </a:br>
            <a:br>
              <a:rPr lang="de-DE" sz="3200" dirty="0"/>
            </a:br>
            <a:br>
              <a:rPr lang="de-DE" sz="3200" dirty="0"/>
            </a:br>
            <a:br>
              <a:rPr lang="de-DE" sz="3200" dirty="0"/>
            </a:br>
            <a:r>
              <a:rPr lang="de-DE" sz="1800" dirty="0">
                <a:latin typeface="+mn-lt"/>
              </a:rPr>
              <a:t>onkologiemonitor.de</a:t>
            </a:r>
            <a:br>
              <a:rPr lang="de-DE" sz="1800" dirty="0">
                <a:latin typeface="+mn-lt"/>
              </a:rPr>
            </a:br>
            <a:br>
              <a:rPr lang="de-DE" sz="1600" dirty="0">
                <a:latin typeface="+mn-lt"/>
              </a:rPr>
            </a:br>
            <a:br>
              <a:rPr lang="de-DE" sz="1600" dirty="0">
                <a:latin typeface="+mn-lt"/>
              </a:rPr>
            </a:br>
            <a:br>
              <a:rPr lang="de-DE" sz="1600" dirty="0">
                <a:latin typeface="+mn-lt"/>
              </a:rPr>
            </a:br>
            <a:br>
              <a:rPr lang="de-DE" sz="1600" dirty="0">
                <a:latin typeface="+mn-lt"/>
              </a:rPr>
            </a:br>
            <a:br>
              <a:rPr lang="de-DE" sz="1600" dirty="0">
                <a:latin typeface="+mn-lt"/>
              </a:rPr>
            </a:br>
            <a:r>
              <a:rPr lang="de-DE" sz="2400" dirty="0">
                <a:latin typeface="+mn-lt"/>
              </a:rPr>
              <a:t>Klinische und epidemiologische Daten des Krebsregisters sind interaktiv abrufbar</a:t>
            </a:r>
          </a:p>
        </p:txBody>
      </p:sp>
      <p:pic>
        <p:nvPicPr>
          <p:cNvPr id="4" name="Grafik 3">
            <a:extLst>
              <a:ext uri="{FF2B5EF4-FFF2-40B4-BE49-F238E27FC236}">
                <a16:creationId xmlns:a16="http://schemas.microsoft.com/office/drawing/2014/main" id="{4A3FCE97-0A5E-1823-7391-BCFDD16E477D}"/>
              </a:ext>
            </a:extLst>
          </p:cNvPr>
          <p:cNvPicPr>
            <a:picLocks noChangeAspect="1"/>
          </p:cNvPicPr>
          <p:nvPr/>
        </p:nvPicPr>
        <p:blipFill>
          <a:blip r:embed="rId3"/>
          <a:stretch>
            <a:fillRect/>
          </a:stretch>
        </p:blipFill>
        <p:spPr>
          <a:xfrm>
            <a:off x="4251671" y="779318"/>
            <a:ext cx="7688329" cy="5299364"/>
          </a:xfrm>
          <a:prstGeom prst="rect">
            <a:avLst/>
          </a:prstGeom>
        </p:spPr>
      </p:pic>
    </p:spTree>
    <p:extLst>
      <p:ext uri="{BB962C8B-B14F-4D97-AF65-F5344CB8AC3E}">
        <p14:creationId xmlns:p14="http://schemas.microsoft.com/office/powerpoint/2010/main" val="144394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227E306-8A75-478B-A9EE-3BB494230AE2}"/>
              </a:ext>
            </a:extLst>
          </p:cNvPr>
          <p:cNvSpPr>
            <a:spLocks noGrp="1"/>
          </p:cNvSpPr>
          <p:nvPr>
            <p:ph type="ctrTitle"/>
          </p:nvPr>
        </p:nvSpPr>
        <p:spPr>
          <a:xfrm>
            <a:off x="252000" y="180000"/>
            <a:ext cx="3561464" cy="6552396"/>
          </a:xfrm>
        </p:spPr>
        <p:txBody>
          <a:bodyPr>
            <a:normAutofit/>
          </a:bodyPr>
          <a:lstStyle/>
          <a:p>
            <a:br>
              <a:rPr lang="de-DE" sz="3200"/>
            </a:br>
            <a:r>
              <a:rPr lang="de-DE">
                <a:latin typeface="+mn-lt"/>
              </a:rPr>
              <a:t>Onkologie - Monitor</a:t>
            </a:r>
            <a:br>
              <a:rPr lang="de-DE" sz="3200"/>
            </a:br>
            <a:br>
              <a:rPr lang="de-DE" sz="3200"/>
            </a:br>
            <a:br>
              <a:rPr lang="de-DE" sz="3200"/>
            </a:br>
            <a:br>
              <a:rPr lang="de-DE" sz="3200"/>
            </a:br>
            <a:r>
              <a:rPr lang="de-DE" sz="1800">
                <a:latin typeface="+mn-lt"/>
              </a:rPr>
              <a:t>onkologiemonitor.de</a:t>
            </a:r>
            <a:br>
              <a:rPr lang="de-DE" sz="1600">
                <a:latin typeface="+mn-lt"/>
              </a:rPr>
            </a:br>
            <a:br>
              <a:rPr lang="de-DE" sz="1600">
                <a:latin typeface="+mn-lt"/>
              </a:rPr>
            </a:br>
            <a:br>
              <a:rPr lang="de-DE" sz="1600">
                <a:latin typeface="+mn-lt"/>
              </a:rPr>
            </a:br>
            <a:br>
              <a:rPr lang="de-DE" sz="1600">
                <a:latin typeface="+mn-lt"/>
              </a:rPr>
            </a:br>
            <a:br>
              <a:rPr lang="de-DE" sz="1600">
                <a:latin typeface="+mn-lt"/>
              </a:rPr>
            </a:br>
            <a:br>
              <a:rPr lang="de-DE" sz="1600">
                <a:latin typeface="+mn-lt"/>
              </a:rPr>
            </a:br>
            <a:r>
              <a:rPr lang="de-DE" sz="2400">
                <a:latin typeface="+mn-lt"/>
              </a:rPr>
              <a:t>Klinische und epidemiologische Daten des Krebsregisters sind interaktiv abrufbar</a:t>
            </a:r>
          </a:p>
        </p:txBody>
      </p:sp>
      <p:pic>
        <p:nvPicPr>
          <p:cNvPr id="3" name="Grafik 2">
            <a:extLst>
              <a:ext uri="{FF2B5EF4-FFF2-40B4-BE49-F238E27FC236}">
                <a16:creationId xmlns:a16="http://schemas.microsoft.com/office/drawing/2014/main" id="{F332B48D-08D5-50F3-DDF4-24528BFC8FA7}"/>
              </a:ext>
            </a:extLst>
          </p:cNvPr>
          <p:cNvPicPr>
            <a:picLocks noChangeAspect="1"/>
          </p:cNvPicPr>
          <p:nvPr/>
        </p:nvPicPr>
        <p:blipFill>
          <a:blip r:embed="rId3"/>
          <a:stretch>
            <a:fillRect/>
          </a:stretch>
        </p:blipFill>
        <p:spPr>
          <a:xfrm>
            <a:off x="4221435" y="1101436"/>
            <a:ext cx="7970565" cy="4322618"/>
          </a:xfrm>
          <a:prstGeom prst="rect">
            <a:avLst/>
          </a:prstGeom>
        </p:spPr>
      </p:pic>
    </p:spTree>
    <p:extLst>
      <p:ext uri="{BB962C8B-B14F-4D97-AF65-F5344CB8AC3E}">
        <p14:creationId xmlns:p14="http://schemas.microsoft.com/office/powerpoint/2010/main" val="33865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4C26-4036-E760-3725-A0DA1C09B33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65227D7-EDD0-EC55-E36C-F206303326E6}"/>
              </a:ext>
            </a:extLst>
          </p:cNvPr>
          <p:cNvSpPr>
            <a:spLocks noGrp="1"/>
          </p:cNvSpPr>
          <p:nvPr>
            <p:ph type="ctrTitle"/>
          </p:nvPr>
        </p:nvSpPr>
        <p:spPr>
          <a:xfrm>
            <a:off x="548190" y="4603179"/>
            <a:ext cx="11095620" cy="1210507"/>
          </a:xfrm>
        </p:spPr>
        <p:txBody>
          <a:bodyPr>
            <a:normAutofit/>
          </a:bodyPr>
          <a:lstStyle/>
          <a:p>
            <a:pPr algn="ctr"/>
            <a:r>
              <a:rPr lang="de-DE" sz="3600" b="1">
                <a:latin typeface="+mn-lt"/>
              </a:rPr>
              <a:t>Zwei Geschäftsbereiche und ihre Aufgaben</a:t>
            </a:r>
          </a:p>
        </p:txBody>
      </p:sp>
    </p:spTree>
    <p:extLst>
      <p:ext uri="{BB962C8B-B14F-4D97-AF65-F5344CB8AC3E}">
        <p14:creationId xmlns:p14="http://schemas.microsoft.com/office/powerpoint/2010/main" val="3748245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5CE1B-DC47-06F4-D1A2-7399D65DEF97}"/>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9F6AAE01-3A49-2EC8-5330-3468E8319F4C}"/>
              </a:ext>
            </a:extLst>
          </p:cNvPr>
          <p:cNvSpPr>
            <a:spLocks noGrp="1"/>
          </p:cNvSpPr>
          <p:nvPr>
            <p:ph type="ctrTitle"/>
          </p:nvPr>
        </p:nvSpPr>
        <p:spPr>
          <a:xfrm>
            <a:off x="252000" y="180000"/>
            <a:ext cx="3561464" cy="6552396"/>
          </a:xfrm>
        </p:spPr>
        <p:txBody>
          <a:bodyPr>
            <a:normAutofit/>
          </a:bodyPr>
          <a:lstStyle/>
          <a:p>
            <a:br>
              <a:rPr lang="de-DE" sz="3200" dirty="0"/>
            </a:br>
            <a:r>
              <a:rPr lang="de-DE" dirty="0">
                <a:latin typeface="+mn-lt"/>
              </a:rPr>
              <a:t>Onkologie - Monitor</a:t>
            </a:r>
            <a:br>
              <a:rPr lang="de-DE" sz="3200" dirty="0">
                <a:latin typeface="+mn-lt"/>
              </a:rPr>
            </a:br>
            <a:br>
              <a:rPr lang="de-DE" sz="3200" dirty="0">
                <a:latin typeface="+mn-lt"/>
              </a:rPr>
            </a:br>
            <a:br>
              <a:rPr lang="de-DE" sz="3200" dirty="0">
                <a:latin typeface="+mn-lt"/>
              </a:rPr>
            </a:br>
            <a:br>
              <a:rPr lang="de-DE" sz="3200" dirty="0">
                <a:latin typeface="+mn-lt"/>
              </a:rPr>
            </a:br>
            <a:r>
              <a:rPr lang="de-DE" sz="1800" dirty="0">
                <a:latin typeface="+mn-lt"/>
              </a:rPr>
              <a:t>onkologiemonitor.de</a:t>
            </a:r>
            <a:br>
              <a:rPr lang="de-DE" sz="1600" dirty="0">
                <a:latin typeface="+mn-lt"/>
              </a:rPr>
            </a:br>
            <a:br>
              <a:rPr lang="de-DE" sz="1600" dirty="0">
                <a:latin typeface="+mn-lt"/>
              </a:rPr>
            </a:br>
            <a:br>
              <a:rPr lang="de-DE" sz="1600" dirty="0">
                <a:latin typeface="+mn-lt"/>
              </a:rPr>
            </a:br>
            <a:br>
              <a:rPr lang="de-DE" sz="1600" dirty="0">
                <a:latin typeface="+mn-lt"/>
              </a:rPr>
            </a:br>
            <a:br>
              <a:rPr lang="de-DE" sz="1600" dirty="0">
                <a:latin typeface="+mn-lt"/>
              </a:rPr>
            </a:br>
            <a:br>
              <a:rPr lang="de-DE" sz="1600" dirty="0">
                <a:latin typeface="+mn-lt"/>
              </a:rPr>
            </a:br>
            <a:r>
              <a:rPr lang="de-DE" sz="2400" dirty="0">
                <a:latin typeface="+mn-lt"/>
              </a:rPr>
              <a:t>Klinische und epidemiologische Daten des Krebsregisters sind interaktiv abrufbar</a:t>
            </a:r>
          </a:p>
        </p:txBody>
      </p:sp>
      <p:pic>
        <p:nvPicPr>
          <p:cNvPr id="9" name="Grafik 8" descr="Ein Bild, das Text, Screenshot, Software, Zahl enthält.&#10;&#10;KI-generierte Inhalte können fehlerhaft sein.">
            <a:extLst>
              <a:ext uri="{FF2B5EF4-FFF2-40B4-BE49-F238E27FC236}">
                <a16:creationId xmlns:a16="http://schemas.microsoft.com/office/drawing/2014/main" id="{163A3DE8-F586-4641-DC62-73137C2D8EC4}"/>
              </a:ext>
            </a:extLst>
          </p:cNvPr>
          <p:cNvPicPr>
            <a:picLocks noChangeAspect="1"/>
          </p:cNvPicPr>
          <p:nvPr/>
        </p:nvPicPr>
        <p:blipFill>
          <a:blip r:embed="rId3"/>
          <a:stretch>
            <a:fillRect/>
          </a:stretch>
        </p:blipFill>
        <p:spPr>
          <a:xfrm>
            <a:off x="4179903" y="474200"/>
            <a:ext cx="7915274" cy="5608550"/>
          </a:xfrm>
          <a:prstGeom prst="rect">
            <a:avLst/>
          </a:prstGeom>
        </p:spPr>
      </p:pic>
    </p:spTree>
    <p:extLst>
      <p:ext uri="{BB962C8B-B14F-4D97-AF65-F5344CB8AC3E}">
        <p14:creationId xmlns:p14="http://schemas.microsoft.com/office/powerpoint/2010/main" val="1760927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1B4BC-7588-83FE-EC97-F1E41991F9AA}"/>
              </a:ext>
            </a:extLst>
          </p:cNvPr>
          <p:cNvSpPr>
            <a:spLocks noGrp="1"/>
          </p:cNvSpPr>
          <p:nvPr>
            <p:ph type="ctrTitle"/>
          </p:nvPr>
        </p:nvSpPr>
        <p:spPr/>
        <p:txBody>
          <a:bodyPr>
            <a:normAutofit/>
          </a:bodyPr>
          <a:lstStyle/>
          <a:p>
            <a:pPr indent="449580" algn="ctr" fontAlgn="ctr">
              <a:lnSpc>
                <a:spcPct val="107000"/>
              </a:lnSpc>
              <a:spcAft>
                <a:spcPts val="800"/>
              </a:spcAft>
            </a:pPr>
            <a:br>
              <a:rPr lang="de-DE" sz="1600" kern="100">
                <a:effectLst/>
                <a:latin typeface="Aptos" panose="020B0004020202020204" pitchFamily="34" charset="0"/>
                <a:ea typeface="Aptos" panose="020B0004020202020204" pitchFamily="34" charset="0"/>
                <a:cs typeface="Times New Roman" panose="02020603050405020304" pitchFamily="18" charset="0"/>
              </a:rPr>
            </a:br>
            <a:r>
              <a:rPr lang="de-DE" sz="1600" u="none" strike="noStrike" kern="0">
                <a:effectLst/>
                <a:latin typeface="Arial" panose="020B0604020202020204" pitchFamily="34" charset="0"/>
                <a:ea typeface="Times New Roman" panose="02020603050405020304" pitchFamily="18" charset="0"/>
                <a:cs typeface="Times New Roman" panose="02020603050405020304" pitchFamily="18" charset="0"/>
              </a:rPr>
              <a:t> </a:t>
            </a:r>
            <a:br>
              <a:rPr lang="de-DE" sz="1600" kern="100">
                <a:effectLst/>
                <a:latin typeface="Aptos" panose="020B0004020202020204" pitchFamily="34" charset="0"/>
                <a:ea typeface="Aptos" panose="020B0004020202020204" pitchFamily="34" charset="0"/>
                <a:cs typeface="Times New Roman" panose="02020603050405020304" pitchFamily="18" charset="0"/>
              </a:rPr>
            </a:br>
            <a:br>
              <a:rPr lang="de-DE" sz="1600"/>
            </a:br>
            <a:r>
              <a:rPr lang="de-DE" sz="3400" b="1">
                <a:latin typeface="+mn-lt"/>
              </a:rPr>
              <a:t>Onkologischer Versorgungsatlas</a:t>
            </a:r>
            <a:br>
              <a:rPr lang="de-DE" sz="3400" b="1">
                <a:latin typeface="+mn-lt"/>
              </a:rPr>
            </a:br>
            <a:br>
              <a:rPr lang="de-DE" sz="3400">
                <a:latin typeface="+mn-lt"/>
              </a:rPr>
            </a:br>
            <a:r>
              <a:rPr lang="de-DE" sz="3400" u="sng" kern="100">
                <a:effectLst/>
                <a:latin typeface="+mn-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www.krebsregister-rlp.de/unser-serviceangebot/onkologischer-versorgungsatlas</a:t>
            </a:r>
            <a:br>
              <a:rPr lang="de-DE" sz="3400" kern="100">
                <a:effectLst/>
                <a:latin typeface="+mn-lt"/>
                <a:ea typeface="Aptos" panose="020B0004020202020204" pitchFamily="34" charset="0"/>
                <a:cs typeface="Times New Roman" panose="02020603050405020304" pitchFamily="18" charset="0"/>
              </a:rPr>
            </a:br>
            <a:r>
              <a:rPr lang="de-DE" sz="3400" kern="100">
                <a:effectLst/>
                <a:latin typeface="+mn-lt"/>
                <a:ea typeface="Aptos" panose="020B0004020202020204" pitchFamily="34" charset="0"/>
                <a:cs typeface="Times New Roman" panose="02020603050405020304" pitchFamily="18" charset="0"/>
              </a:rPr>
              <a:t> </a:t>
            </a:r>
            <a:br>
              <a:rPr lang="de-DE" sz="3400" kern="100">
                <a:effectLst/>
                <a:latin typeface="+mn-lt"/>
                <a:ea typeface="Aptos" panose="020B0004020202020204" pitchFamily="34" charset="0"/>
                <a:cs typeface="Times New Roman" panose="02020603050405020304" pitchFamily="18" charset="0"/>
              </a:rPr>
            </a:br>
            <a:endParaRPr lang="de-DE" sz="3400">
              <a:latin typeface="+mn-lt"/>
            </a:endParaRPr>
          </a:p>
        </p:txBody>
      </p:sp>
    </p:spTree>
    <p:extLst>
      <p:ext uri="{BB962C8B-B14F-4D97-AF65-F5344CB8AC3E}">
        <p14:creationId xmlns:p14="http://schemas.microsoft.com/office/powerpoint/2010/main" val="162666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C6C92-7686-6336-34BA-19FC2119F7B4}"/>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B48E2E85-7985-CB8A-9349-C6D07EAE50A1}"/>
              </a:ext>
            </a:extLst>
          </p:cNvPr>
          <p:cNvSpPr>
            <a:spLocks noGrp="1"/>
          </p:cNvSpPr>
          <p:nvPr>
            <p:ph type="ctrTitle"/>
          </p:nvPr>
        </p:nvSpPr>
        <p:spPr>
          <a:xfrm>
            <a:off x="252000" y="180000"/>
            <a:ext cx="3665374" cy="6552396"/>
          </a:xfrm>
        </p:spPr>
        <p:txBody>
          <a:bodyPr>
            <a:normAutofit/>
          </a:bodyPr>
          <a:lstStyle/>
          <a:p>
            <a:br>
              <a:rPr lang="de-DE" sz="3200"/>
            </a:br>
            <a:r>
              <a:rPr lang="de-DE">
                <a:latin typeface="+mn-lt"/>
              </a:rPr>
              <a:t>Onkologischer </a:t>
            </a:r>
            <a:br>
              <a:rPr lang="de-DE">
                <a:latin typeface="+mn-lt"/>
              </a:rPr>
            </a:br>
            <a:r>
              <a:rPr lang="de-DE">
                <a:latin typeface="+mn-lt"/>
              </a:rPr>
              <a:t>Versorgungsatlas</a:t>
            </a:r>
            <a:br>
              <a:rPr lang="de-DE" sz="3200">
                <a:latin typeface="+mn-lt"/>
              </a:rPr>
            </a:br>
            <a:br>
              <a:rPr lang="de-DE" sz="3200">
                <a:latin typeface="+mn-lt"/>
              </a:rPr>
            </a:br>
            <a:br>
              <a:rPr lang="de-DE" sz="3200">
                <a:latin typeface="+mn-lt"/>
              </a:rPr>
            </a:br>
            <a:br>
              <a:rPr lang="de-DE" sz="3200">
                <a:latin typeface="+mn-lt"/>
              </a:rPr>
            </a:br>
            <a:br>
              <a:rPr lang="de-DE" sz="3200">
                <a:latin typeface="+mn-lt"/>
              </a:rPr>
            </a:br>
            <a:r>
              <a:rPr lang="de-DE" sz="2800" b="1">
                <a:latin typeface="+mn-lt"/>
              </a:rPr>
              <a:t>Alle DKG-zertifizierten Zentren</a:t>
            </a:r>
            <a:br>
              <a:rPr lang="de-DE" sz="2000">
                <a:latin typeface="+mn-lt"/>
              </a:rPr>
            </a:br>
            <a:br>
              <a:rPr lang="de-DE" sz="3200">
                <a:latin typeface="+mn-lt"/>
              </a:rPr>
            </a:br>
            <a:br>
              <a:rPr lang="de-DE" sz="3200">
                <a:latin typeface="+mn-lt"/>
              </a:rPr>
            </a:br>
            <a:endParaRPr lang="de-DE" sz="2000">
              <a:latin typeface="+mn-lt"/>
            </a:endParaRPr>
          </a:p>
        </p:txBody>
      </p:sp>
      <p:pic>
        <p:nvPicPr>
          <p:cNvPr id="5" name="Grafik 4" descr="Ein Bild, das Text, Karte enthält.&#10;&#10;Automatisch generierte Beschreibung">
            <a:extLst>
              <a:ext uri="{FF2B5EF4-FFF2-40B4-BE49-F238E27FC236}">
                <a16:creationId xmlns:a16="http://schemas.microsoft.com/office/drawing/2014/main" id="{176BF4A8-F571-8E4D-A078-6A4EC294FF6C}"/>
              </a:ext>
            </a:extLst>
          </p:cNvPr>
          <p:cNvPicPr>
            <a:picLocks noChangeAspect="1"/>
          </p:cNvPicPr>
          <p:nvPr/>
        </p:nvPicPr>
        <p:blipFill>
          <a:blip r:embed="rId3"/>
          <a:stretch>
            <a:fillRect/>
          </a:stretch>
        </p:blipFill>
        <p:spPr>
          <a:xfrm>
            <a:off x="5966951" y="661042"/>
            <a:ext cx="4507085" cy="5849414"/>
          </a:xfrm>
          <a:prstGeom prst="rect">
            <a:avLst/>
          </a:prstGeom>
        </p:spPr>
      </p:pic>
    </p:spTree>
    <p:extLst>
      <p:ext uri="{BB962C8B-B14F-4D97-AF65-F5344CB8AC3E}">
        <p14:creationId xmlns:p14="http://schemas.microsoft.com/office/powerpoint/2010/main" val="388869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4A9E-4DB5-AA50-3C34-A83FEC1AB87F}"/>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2D2610DB-EBF6-45DD-C1BF-B3D0B94FB389}"/>
              </a:ext>
            </a:extLst>
          </p:cNvPr>
          <p:cNvSpPr>
            <a:spLocks noGrp="1"/>
          </p:cNvSpPr>
          <p:nvPr>
            <p:ph type="ctrTitle"/>
          </p:nvPr>
        </p:nvSpPr>
        <p:spPr>
          <a:xfrm>
            <a:off x="252000" y="180000"/>
            <a:ext cx="3665374" cy="6552396"/>
          </a:xfrm>
        </p:spPr>
        <p:txBody>
          <a:bodyPr>
            <a:normAutofit/>
          </a:bodyPr>
          <a:lstStyle/>
          <a:p>
            <a:br>
              <a:rPr lang="de-DE" sz="3200"/>
            </a:br>
            <a:r>
              <a:rPr lang="de-DE">
                <a:latin typeface="+mn-lt"/>
              </a:rPr>
              <a:t>Onkologischer </a:t>
            </a:r>
            <a:br>
              <a:rPr lang="de-DE">
                <a:latin typeface="+mn-lt"/>
              </a:rPr>
            </a:br>
            <a:r>
              <a:rPr lang="de-DE">
                <a:latin typeface="+mn-lt"/>
              </a:rPr>
              <a:t>Versorgungsatlas</a:t>
            </a:r>
            <a:br>
              <a:rPr lang="de-DE" sz="3200"/>
            </a:br>
            <a:br>
              <a:rPr lang="de-DE" sz="3200"/>
            </a:br>
            <a:br>
              <a:rPr lang="de-DE" sz="3200"/>
            </a:br>
            <a:br>
              <a:rPr lang="de-DE" sz="3200"/>
            </a:br>
            <a:br>
              <a:rPr lang="de-DE" sz="3200"/>
            </a:br>
            <a:r>
              <a:rPr lang="de-DE" sz="2800" b="1">
                <a:latin typeface="+mn-lt"/>
              </a:rPr>
              <a:t>Patientenströme</a:t>
            </a:r>
            <a:br>
              <a:rPr lang="de-DE" sz="2800">
                <a:latin typeface="+mn-lt"/>
              </a:rPr>
            </a:br>
            <a:br>
              <a:rPr lang="de-DE" sz="3200"/>
            </a:br>
            <a:br>
              <a:rPr lang="de-DE" sz="3200"/>
            </a:br>
            <a:endParaRPr lang="de-DE" sz="2000"/>
          </a:p>
        </p:txBody>
      </p:sp>
      <p:pic>
        <p:nvPicPr>
          <p:cNvPr id="8" name="Grafik 7" descr="Ein Bild, das Text, Karte, Diagramm enthält.&#10;&#10;Automatisch generierte Beschreibung">
            <a:extLst>
              <a:ext uri="{FF2B5EF4-FFF2-40B4-BE49-F238E27FC236}">
                <a16:creationId xmlns:a16="http://schemas.microsoft.com/office/drawing/2014/main" id="{03CD2225-9B8D-59F1-AA7A-B8284180BFA0}"/>
              </a:ext>
            </a:extLst>
          </p:cNvPr>
          <p:cNvPicPr>
            <a:picLocks noChangeAspect="1"/>
          </p:cNvPicPr>
          <p:nvPr/>
        </p:nvPicPr>
        <p:blipFill>
          <a:blip r:embed="rId3"/>
          <a:stretch>
            <a:fillRect/>
          </a:stretch>
        </p:blipFill>
        <p:spPr>
          <a:xfrm>
            <a:off x="5723912" y="281775"/>
            <a:ext cx="4781297" cy="6348845"/>
          </a:xfrm>
          <a:prstGeom prst="rect">
            <a:avLst/>
          </a:prstGeom>
        </p:spPr>
      </p:pic>
    </p:spTree>
    <p:extLst>
      <p:ext uri="{BB962C8B-B14F-4D97-AF65-F5344CB8AC3E}">
        <p14:creationId xmlns:p14="http://schemas.microsoft.com/office/powerpoint/2010/main" val="28825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36D9-D64D-D51B-9897-EC0A47080EF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D34C0ED-93A7-0CA2-A2DC-7CDAAF4CE413}"/>
              </a:ext>
            </a:extLst>
          </p:cNvPr>
          <p:cNvSpPr>
            <a:spLocks noGrp="1"/>
          </p:cNvSpPr>
          <p:nvPr>
            <p:ph type="ctrTitle"/>
          </p:nvPr>
        </p:nvSpPr>
        <p:spPr>
          <a:xfrm>
            <a:off x="548190" y="4612679"/>
            <a:ext cx="11095620" cy="1210507"/>
          </a:xfrm>
        </p:spPr>
        <p:txBody>
          <a:bodyPr>
            <a:normAutofit/>
          </a:bodyPr>
          <a:lstStyle/>
          <a:p>
            <a:pPr algn="ctr"/>
            <a:r>
              <a:rPr lang="de-DE" sz="3600" b="1" dirty="0">
                <a:latin typeface="+mn-lt"/>
              </a:rPr>
              <a:t>Epidemiologische Daten zu Gynäkologischen Tumoren</a:t>
            </a:r>
            <a:br>
              <a:rPr lang="de-DE" sz="3600" b="1" dirty="0">
                <a:latin typeface="+mn-lt"/>
              </a:rPr>
            </a:br>
            <a:r>
              <a:rPr lang="de-DE" sz="3600" b="1" dirty="0">
                <a:latin typeface="+mn-lt"/>
              </a:rPr>
              <a:t>in Rheinland-Pfalz</a:t>
            </a:r>
          </a:p>
        </p:txBody>
      </p:sp>
    </p:spTree>
    <p:extLst>
      <p:ext uri="{BB962C8B-B14F-4D97-AF65-F5344CB8AC3E}">
        <p14:creationId xmlns:p14="http://schemas.microsoft.com/office/powerpoint/2010/main" val="153799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B4787-7BB7-FC2F-1CEF-AF470EB604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BCBB89-4F3D-FF4D-C42E-E304213F6F70}"/>
              </a:ext>
            </a:extLst>
          </p:cNvPr>
          <p:cNvSpPr>
            <a:spLocks noGrp="1"/>
          </p:cNvSpPr>
          <p:nvPr>
            <p:ph type="ctrTitle"/>
          </p:nvPr>
        </p:nvSpPr>
        <p:spPr>
          <a:xfrm>
            <a:off x="318675" y="365492"/>
            <a:ext cx="6532582" cy="1080000"/>
          </a:xfrm>
        </p:spPr>
        <p:txBody>
          <a:bodyPr>
            <a:normAutofit fontScale="90000"/>
          </a:bodyPr>
          <a:lstStyle/>
          <a:p>
            <a:r>
              <a:rPr lang="de-DE" b="1" dirty="0">
                <a:latin typeface="Arial" panose="020B0604020202020204" pitchFamily="34" charset="0"/>
                <a:cs typeface="Arial" panose="020B0604020202020204" pitchFamily="34" charset="0"/>
              </a:rPr>
              <a:t>Neuerkrankungen und Sterbefälle</a:t>
            </a:r>
            <a:br>
              <a:rPr lang="de-DE" b="1" dirty="0">
                <a:latin typeface="Arial" panose="020B0604020202020204" pitchFamily="34" charset="0"/>
                <a:cs typeface="Arial" panose="020B0604020202020204" pitchFamily="34" charset="0"/>
              </a:rPr>
            </a:br>
            <a:endParaRPr lang="de-DE" b="1" dirty="0">
              <a:latin typeface="Arial" panose="020B0604020202020204" pitchFamily="34" charset="0"/>
              <a:cs typeface="Arial" panose="020B0604020202020204" pitchFamily="34" charset="0"/>
            </a:endParaRPr>
          </a:p>
        </p:txBody>
      </p:sp>
      <p:graphicFrame>
        <p:nvGraphicFramePr>
          <p:cNvPr id="5" name="Tabelle 4">
            <a:extLst>
              <a:ext uri="{FF2B5EF4-FFF2-40B4-BE49-F238E27FC236}">
                <a16:creationId xmlns:a16="http://schemas.microsoft.com/office/drawing/2014/main" id="{A38835E6-7C27-89FC-5E88-342C02BA1131}"/>
              </a:ext>
            </a:extLst>
          </p:cNvPr>
          <p:cNvGraphicFramePr>
            <a:graphicFrameLocks noGrp="1"/>
          </p:cNvGraphicFramePr>
          <p:nvPr/>
        </p:nvGraphicFramePr>
        <p:xfrm>
          <a:off x="1110890" y="2241171"/>
          <a:ext cx="10157474" cy="3171337"/>
        </p:xfrm>
        <a:graphic>
          <a:graphicData uri="http://schemas.openxmlformats.org/drawingml/2006/table">
            <a:tbl>
              <a:tblPr firstRow="1" bandRow="1">
                <a:tableStyleId>{5C22544A-7EE6-4342-B048-85BDC9FD1C3A}</a:tableStyleId>
              </a:tblPr>
              <a:tblGrid>
                <a:gridCol w="2088947">
                  <a:extLst>
                    <a:ext uri="{9D8B030D-6E8A-4147-A177-3AD203B41FA5}">
                      <a16:colId xmlns:a16="http://schemas.microsoft.com/office/drawing/2014/main" val="392951816"/>
                    </a:ext>
                  </a:extLst>
                </a:gridCol>
                <a:gridCol w="2046086">
                  <a:extLst>
                    <a:ext uri="{9D8B030D-6E8A-4147-A177-3AD203B41FA5}">
                      <a16:colId xmlns:a16="http://schemas.microsoft.com/office/drawing/2014/main" val="337356876"/>
                    </a:ext>
                  </a:extLst>
                </a:gridCol>
                <a:gridCol w="3127037">
                  <a:extLst>
                    <a:ext uri="{9D8B030D-6E8A-4147-A177-3AD203B41FA5}">
                      <a16:colId xmlns:a16="http://schemas.microsoft.com/office/drawing/2014/main" val="3809953567"/>
                    </a:ext>
                  </a:extLst>
                </a:gridCol>
                <a:gridCol w="2895404">
                  <a:extLst>
                    <a:ext uri="{9D8B030D-6E8A-4147-A177-3AD203B41FA5}">
                      <a16:colId xmlns:a16="http://schemas.microsoft.com/office/drawing/2014/main" val="1518481222"/>
                    </a:ext>
                  </a:extLst>
                </a:gridCol>
              </a:tblGrid>
              <a:tr h="828872">
                <a:tc>
                  <a:txBody>
                    <a:bodyPr/>
                    <a:lstStyle/>
                    <a:p>
                      <a:pPr algn="ctr"/>
                      <a:r>
                        <a:rPr lang="de-DE" sz="2000" dirty="0">
                          <a:latin typeface="Arial" panose="020B0604020202020204" pitchFamily="34" charset="0"/>
                          <a:cs typeface="Arial" panose="020B0604020202020204" pitchFamily="34" charset="0"/>
                        </a:rPr>
                        <a:t>Karzinom</a:t>
                      </a:r>
                    </a:p>
                  </a:txBody>
                  <a:tcPr anchor="ctr"/>
                </a:tc>
                <a:tc>
                  <a:txBody>
                    <a:bodyPr/>
                    <a:lstStyle/>
                    <a:p>
                      <a:pPr algn="ctr"/>
                      <a:r>
                        <a:rPr lang="de-DE" sz="2000" dirty="0">
                          <a:latin typeface="Arial" panose="020B0604020202020204" pitchFamily="34" charset="0"/>
                          <a:cs typeface="Arial" panose="020B0604020202020204" pitchFamily="34" charset="0"/>
                        </a:rPr>
                        <a:t>ICD-10-GM</a:t>
                      </a:r>
                    </a:p>
                  </a:txBody>
                  <a:tcPr anchor="ctr"/>
                </a:tc>
                <a:tc>
                  <a:txBody>
                    <a:bodyPr/>
                    <a:lstStyle/>
                    <a:p>
                      <a:pPr algn="ctr"/>
                      <a:r>
                        <a:rPr lang="de-DE" sz="2000" dirty="0">
                          <a:latin typeface="Arial" panose="020B0604020202020204" pitchFamily="34" charset="0"/>
                          <a:cs typeface="Arial" panose="020B0604020202020204" pitchFamily="34" charset="0"/>
                        </a:rPr>
                        <a:t>Neuerkrankungen </a:t>
                      </a:r>
                    </a:p>
                    <a:p>
                      <a:pPr algn="ctr"/>
                      <a:r>
                        <a:rPr lang="de-DE" sz="2000" dirty="0">
                          <a:latin typeface="Arial" panose="020B0604020202020204" pitchFamily="34" charset="0"/>
                          <a:cs typeface="Arial" panose="020B0604020202020204" pitchFamily="34" charset="0"/>
                        </a:rPr>
                        <a:t>2023</a:t>
                      </a:r>
                    </a:p>
                  </a:txBody>
                  <a:tcPr anchor="ctr"/>
                </a:tc>
                <a:tc>
                  <a:txBody>
                    <a:bodyPr/>
                    <a:lstStyle/>
                    <a:p>
                      <a:pPr algn="ctr"/>
                      <a:r>
                        <a:rPr lang="de-DE" sz="2000" dirty="0">
                          <a:latin typeface="Arial" panose="020B0604020202020204" pitchFamily="34" charset="0"/>
                          <a:cs typeface="Arial" panose="020B0604020202020204" pitchFamily="34" charset="0"/>
                        </a:rPr>
                        <a:t>Sterbefälle </a:t>
                      </a:r>
                    </a:p>
                    <a:p>
                      <a:pPr algn="ctr"/>
                      <a:r>
                        <a:rPr lang="de-DE" sz="2000" dirty="0">
                          <a:latin typeface="Arial" panose="020B0604020202020204" pitchFamily="34" charset="0"/>
                          <a:cs typeface="Arial" panose="020B0604020202020204" pitchFamily="34" charset="0"/>
                        </a:rPr>
                        <a:t>2023</a:t>
                      </a:r>
                    </a:p>
                  </a:txBody>
                  <a:tcPr anchor="ctr"/>
                </a:tc>
                <a:extLst>
                  <a:ext uri="{0D108BD9-81ED-4DB2-BD59-A6C34878D82A}">
                    <a16:rowId xmlns:a16="http://schemas.microsoft.com/office/drawing/2014/main" val="2352799425"/>
                  </a:ext>
                </a:extLst>
              </a:tr>
              <a:tr h="468493">
                <a:tc>
                  <a:txBody>
                    <a:bodyPr/>
                    <a:lstStyle/>
                    <a:p>
                      <a:r>
                        <a:rPr lang="de-DE" sz="2000" dirty="0">
                          <a:latin typeface="Arial" panose="020B0604020202020204" pitchFamily="34" charset="0"/>
                          <a:cs typeface="Arial" panose="020B0604020202020204" pitchFamily="34" charset="0"/>
                        </a:rPr>
                        <a:t>Vulva</a:t>
                      </a:r>
                    </a:p>
                  </a:txBody>
                  <a:tcPr anchor="ctr"/>
                </a:tc>
                <a:tc>
                  <a:txBody>
                    <a:bodyPr/>
                    <a:lstStyle/>
                    <a:p>
                      <a:pPr algn="ctr"/>
                      <a:r>
                        <a:rPr lang="de-DE" sz="2000" dirty="0">
                          <a:latin typeface="Arial" panose="020B0604020202020204" pitchFamily="34" charset="0"/>
                          <a:cs typeface="Arial" panose="020B0604020202020204" pitchFamily="34" charset="0"/>
                        </a:rPr>
                        <a:t>C51</a:t>
                      </a:r>
                    </a:p>
                  </a:txBody>
                  <a:tcPr anchor="ctr"/>
                </a:tc>
                <a:tc>
                  <a:txBody>
                    <a:bodyPr/>
                    <a:lstStyle/>
                    <a:p>
                      <a:pPr algn="ctr" fontAlgn="b"/>
                      <a:r>
                        <a:rPr lang="de-DE" sz="2000" b="0" i="0" u="none" strike="noStrike">
                          <a:solidFill>
                            <a:srgbClr val="000000"/>
                          </a:solidFill>
                          <a:effectLst/>
                          <a:latin typeface="Arial" panose="020B0604020202020204" pitchFamily="34" charset="0"/>
                          <a:cs typeface="Arial" panose="020B0604020202020204" pitchFamily="34" charset="0"/>
                        </a:rPr>
                        <a:t>158</a:t>
                      </a:r>
                    </a:p>
                  </a:txBody>
                  <a:tcPr marL="6350" marR="6350" marT="6350" marB="0" anchor="ctr"/>
                </a:tc>
                <a:tc>
                  <a:txBody>
                    <a:bodyPr/>
                    <a:lstStyle/>
                    <a:p>
                      <a:pPr algn="ctr" fontAlgn="b"/>
                      <a:r>
                        <a:rPr lang="de-DE" sz="2000" b="0" i="0" u="none" strike="noStrike">
                          <a:solidFill>
                            <a:srgbClr val="000000"/>
                          </a:solidFill>
                          <a:effectLst/>
                          <a:latin typeface="Arial" panose="020B0604020202020204" pitchFamily="34" charset="0"/>
                          <a:cs typeface="Arial" panose="020B0604020202020204" pitchFamily="34" charset="0"/>
                        </a:rPr>
                        <a:t>46</a:t>
                      </a:r>
                    </a:p>
                  </a:txBody>
                  <a:tcPr marL="6350" marR="6350" marT="6350" marB="0" anchor="ctr"/>
                </a:tc>
                <a:extLst>
                  <a:ext uri="{0D108BD9-81ED-4DB2-BD59-A6C34878D82A}">
                    <a16:rowId xmlns:a16="http://schemas.microsoft.com/office/drawing/2014/main" val="570909786"/>
                  </a:ext>
                </a:extLst>
              </a:tr>
              <a:tr h="468493">
                <a:tc>
                  <a:txBody>
                    <a:bodyPr/>
                    <a:lstStyle/>
                    <a:p>
                      <a:r>
                        <a:rPr lang="de-DE" sz="2000" dirty="0">
                          <a:latin typeface="Arial" panose="020B0604020202020204" pitchFamily="34" charset="0"/>
                          <a:cs typeface="Arial" panose="020B0604020202020204" pitchFamily="34" charset="0"/>
                        </a:rPr>
                        <a:t>Vagina</a:t>
                      </a:r>
                    </a:p>
                  </a:txBody>
                  <a:tcPr anchor="ctr"/>
                </a:tc>
                <a:tc>
                  <a:txBody>
                    <a:bodyPr/>
                    <a:lstStyle/>
                    <a:p>
                      <a:pPr algn="ctr"/>
                      <a:r>
                        <a:rPr lang="de-DE" sz="2000" dirty="0">
                          <a:latin typeface="Arial" panose="020B0604020202020204" pitchFamily="34" charset="0"/>
                          <a:cs typeface="Arial" panose="020B0604020202020204" pitchFamily="34" charset="0"/>
                        </a:rPr>
                        <a:t>C52</a:t>
                      </a:r>
                    </a:p>
                  </a:txBody>
                  <a:tcPr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20</a:t>
                      </a:r>
                    </a:p>
                  </a:txBody>
                  <a:tcPr marL="6350" marR="6350" marT="6350" marB="0"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10</a:t>
                      </a:r>
                    </a:p>
                  </a:txBody>
                  <a:tcPr marL="6350" marR="6350" marT="6350" marB="0" anchor="ctr"/>
                </a:tc>
                <a:extLst>
                  <a:ext uri="{0D108BD9-81ED-4DB2-BD59-A6C34878D82A}">
                    <a16:rowId xmlns:a16="http://schemas.microsoft.com/office/drawing/2014/main" val="2654310711"/>
                  </a:ext>
                </a:extLst>
              </a:tr>
              <a:tr h="468493">
                <a:tc>
                  <a:txBody>
                    <a:bodyPr/>
                    <a:lstStyle/>
                    <a:p>
                      <a:r>
                        <a:rPr lang="de-DE" sz="2000" dirty="0">
                          <a:latin typeface="Arial" panose="020B0604020202020204" pitchFamily="34" charset="0"/>
                          <a:cs typeface="Arial" panose="020B0604020202020204" pitchFamily="34" charset="0"/>
                        </a:rPr>
                        <a:t>Zervix</a:t>
                      </a:r>
                    </a:p>
                  </a:txBody>
                  <a:tcPr anchor="ctr"/>
                </a:tc>
                <a:tc>
                  <a:txBody>
                    <a:bodyPr/>
                    <a:lstStyle/>
                    <a:p>
                      <a:pPr algn="ctr"/>
                      <a:r>
                        <a:rPr lang="de-DE" sz="2000" dirty="0">
                          <a:latin typeface="Arial" panose="020B0604020202020204" pitchFamily="34" charset="0"/>
                          <a:cs typeface="Arial" panose="020B0604020202020204" pitchFamily="34" charset="0"/>
                        </a:rPr>
                        <a:t>C53</a:t>
                      </a:r>
                    </a:p>
                  </a:txBody>
                  <a:tcPr anchor="ctr"/>
                </a:tc>
                <a:tc>
                  <a:txBody>
                    <a:bodyPr/>
                    <a:lstStyle/>
                    <a:p>
                      <a:pPr algn="ctr" fontAlgn="b"/>
                      <a:r>
                        <a:rPr lang="de-DE" sz="2000" b="0" i="0" u="none" strike="noStrike">
                          <a:solidFill>
                            <a:srgbClr val="000000"/>
                          </a:solidFill>
                          <a:effectLst/>
                          <a:latin typeface="Arial" panose="020B0604020202020204" pitchFamily="34" charset="0"/>
                          <a:cs typeface="Arial" panose="020B0604020202020204" pitchFamily="34" charset="0"/>
                        </a:rPr>
                        <a:t>214</a:t>
                      </a:r>
                    </a:p>
                  </a:txBody>
                  <a:tcPr marL="6350" marR="6350" marT="6350" marB="0"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57</a:t>
                      </a:r>
                    </a:p>
                  </a:txBody>
                  <a:tcPr marL="6350" marR="6350" marT="6350" marB="0" anchor="ctr"/>
                </a:tc>
                <a:extLst>
                  <a:ext uri="{0D108BD9-81ED-4DB2-BD59-A6C34878D82A}">
                    <a16:rowId xmlns:a16="http://schemas.microsoft.com/office/drawing/2014/main" val="1962991215"/>
                  </a:ext>
                </a:extLst>
              </a:tr>
              <a:tr h="468493">
                <a:tc>
                  <a:txBody>
                    <a:bodyPr/>
                    <a:lstStyle/>
                    <a:p>
                      <a:r>
                        <a:rPr lang="de-DE" sz="2000" dirty="0">
                          <a:latin typeface="Arial" panose="020B0604020202020204" pitchFamily="34" charset="0"/>
                          <a:cs typeface="Arial" panose="020B0604020202020204" pitchFamily="34" charset="0"/>
                        </a:rPr>
                        <a:t>Corpus uteri</a:t>
                      </a:r>
                    </a:p>
                  </a:txBody>
                  <a:tcPr anchor="ctr"/>
                </a:tc>
                <a:tc>
                  <a:txBody>
                    <a:bodyPr/>
                    <a:lstStyle/>
                    <a:p>
                      <a:pPr algn="ctr"/>
                      <a:r>
                        <a:rPr lang="de-DE" sz="2000" dirty="0">
                          <a:latin typeface="Arial" panose="020B0604020202020204" pitchFamily="34" charset="0"/>
                          <a:cs typeface="Arial" panose="020B0604020202020204" pitchFamily="34" charset="0"/>
                        </a:rPr>
                        <a:t>C54-C55</a:t>
                      </a:r>
                    </a:p>
                  </a:txBody>
                  <a:tcPr anchor="ctr"/>
                </a:tc>
                <a:tc>
                  <a:txBody>
                    <a:bodyPr/>
                    <a:lstStyle/>
                    <a:p>
                      <a:pPr algn="ctr" fontAlgn="b"/>
                      <a:r>
                        <a:rPr lang="de-DE" sz="2000" b="0" i="0" u="none" strike="noStrike">
                          <a:solidFill>
                            <a:srgbClr val="000000"/>
                          </a:solidFill>
                          <a:effectLst/>
                          <a:latin typeface="Arial" panose="020B0604020202020204" pitchFamily="34" charset="0"/>
                          <a:cs typeface="Arial" panose="020B0604020202020204" pitchFamily="34" charset="0"/>
                        </a:rPr>
                        <a:t>555</a:t>
                      </a:r>
                    </a:p>
                  </a:txBody>
                  <a:tcPr marL="6350" marR="6350" marT="6350" marB="0"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118</a:t>
                      </a:r>
                    </a:p>
                  </a:txBody>
                  <a:tcPr marL="6350" marR="6350" marT="6350" marB="0" anchor="ctr"/>
                </a:tc>
                <a:extLst>
                  <a:ext uri="{0D108BD9-81ED-4DB2-BD59-A6C34878D82A}">
                    <a16:rowId xmlns:a16="http://schemas.microsoft.com/office/drawing/2014/main" val="1514237051"/>
                  </a:ext>
                </a:extLst>
              </a:tr>
              <a:tr h="468493">
                <a:tc>
                  <a:txBody>
                    <a:bodyPr/>
                    <a:lstStyle/>
                    <a:p>
                      <a:r>
                        <a:rPr lang="de-DE" sz="2000" dirty="0">
                          <a:latin typeface="Arial" panose="020B0604020202020204" pitchFamily="34" charset="0"/>
                          <a:cs typeface="Arial" panose="020B0604020202020204" pitchFamily="34" charset="0"/>
                        </a:rPr>
                        <a:t>Ovar</a:t>
                      </a:r>
                    </a:p>
                  </a:txBody>
                  <a:tcPr anchor="ctr"/>
                </a:tc>
                <a:tc>
                  <a:txBody>
                    <a:bodyPr/>
                    <a:lstStyle/>
                    <a:p>
                      <a:pPr algn="ctr"/>
                      <a:r>
                        <a:rPr lang="de-DE" sz="2000" dirty="0">
                          <a:latin typeface="Arial" panose="020B0604020202020204" pitchFamily="34" charset="0"/>
                          <a:cs typeface="Arial" panose="020B0604020202020204" pitchFamily="34" charset="0"/>
                        </a:rPr>
                        <a:t>C56</a:t>
                      </a:r>
                    </a:p>
                  </a:txBody>
                  <a:tcPr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314</a:t>
                      </a:r>
                    </a:p>
                  </a:txBody>
                  <a:tcPr marL="6350" marR="6350" marT="6350" marB="0" anchor="ctr"/>
                </a:tc>
                <a:tc>
                  <a:txBody>
                    <a:bodyPr/>
                    <a:lstStyle/>
                    <a:p>
                      <a:pPr algn="ctr" fontAlgn="b"/>
                      <a:r>
                        <a:rPr lang="de-DE" sz="2000" b="0" i="0" u="none" strike="noStrike" dirty="0">
                          <a:solidFill>
                            <a:srgbClr val="000000"/>
                          </a:solidFill>
                          <a:effectLst/>
                          <a:latin typeface="Arial" panose="020B0604020202020204" pitchFamily="34" charset="0"/>
                          <a:cs typeface="Arial" panose="020B0604020202020204" pitchFamily="34" charset="0"/>
                        </a:rPr>
                        <a:t>232</a:t>
                      </a:r>
                    </a:p>
                  </a:txBody>
                  <a:tcPr marL="6350" marR="6350" marT="6350" marB="0" anchor="ctr"/>
                </a:tc>
                <a:extLst>
                  <a:ext uri="{0D108BD9-81ED-4DB2-BD59-A6C34878D82A}">
                    <a16:rowId xmlns:a16="http://schemas.microsoft.com/office/drawing/2014/main" val="1659923985"/>
                  </a:ext>
                </a:extLst>
              </a:tr>
            </a:tbl>
          </a:graphicData>
        </a:graphic>
      </p:graphicFrame>
    </p:spTree>
    <p:extLst>
      <p:ext uri="{BB962C8B-B14F-4D97-AF65-F5344CB8AC3E}">
        <p14:creationId xmlns:p14="http://schemas.microsoft.com/office/powerpoint/2010/main" val="187100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78C01-9BA5-1506-A932-E395C97B3B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2F842E-FA7F-60CA-D25F-69ADFE93A281}"/>
              </a:ext>
            </a:extLst>
          </p:cNvPr>
          <p:cNvSpPr>
            <a:spLocks noGrp="1"/>
          </p:cNvSpPr>
          <p:nvPr>
            <p:ph type="ctrTitle"/>
          </p:nvPr>
        </p:nvSpPr>
        <p:spPr>
          <a:xfrm>
            <a:off x="328200" y="347544"/>
            <a:ext cx="6532582" cy="1080000"/>
          </a:xfrm>
        </p:spPr>
        <p:txBody>
          <a:bodyPr/>
          <a:lstStyle/>
          <a:p>
            <a:r>
              <a:rPr lang="de-DE" b="1" dirty="0">
                <a:latin typeface="Arial" panose="020B0604020202020204" pitchFamily="34" charset="0"/>
                <a:cs typeface="Arial" panose="020B0604020202020204" pitchFamily="34" charset="0"/>
              </a:rPr>
              <a:t>Inzidenzraten</a:t>
            </a:r>
          </a:p>
        </p:txBody>
      </p:sp>
      <p:graphicFrame>
        <p:nvGraphicFramePr>
          <p:cNvPr id="4" name="Diagramm 3">
            <a:extLst>
              <a:ext uri="{FF2B5EF4-FFF2-40B4-BE49-F238E27FC236}">
                <a16:creationId xmlns:a16="http://schemas.microsoft.com/office/drawing/2014/main" id="{6D07F48B-D55C-089B-1B0F-9C3B8D5029CF}"/>
              </a:ext>
            </a:extLst>
          </p:cNvPr>
          <p:cNvGraphicFramePr>
            <a:graphicFrameLocks/>
          </p:cNvGraphicFramePr>
          <p:nvPr/>
        </p:nvGraphicFramePr>
        <p:xfrm>
          <a:off x="1581912" y="1591056"/>
          <a:ext cx="8211312" cy="4919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a:extLst>
              <a:ext uri="{FF2B5EF4-FFF2-40B4-BE49-F238E27FC236}">
                <a16:creationId xmlns:a16="http://schemas.microsoft.com/office/drawing/2014/main" id="{81F26A78-94F2-2159-76F6-FEFAFE204922}"/>
              </a:ext>
            </a:extLst>
          </p:cNvPr>
          <p:cNvSpPr txBox="1"/>
          <p:nvPr/>
        </p:nvSpPr>
        <p:spPr>
          <a:xfrm rot="16200000">
            <a:off x="-423693" y="3557016"/>
            <a:ext cx="3608680"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Altersstandardisierte Inzidenzrate</a:t>
            </a:r>
          </a:p>
        </p:txBody>
      </p:sp>
      <p:sp>
        <p:nvSpPr>
          <p:cNvPr id="6" name="Textfeld 5">
            <a:extLst>
              <a:ext uri="{FF2B5EF4-FFF2-40B4-BE49-F238E27FC236}">
                <a16:creationId xmlns:a16="http://schemas.microsoft.com/office/drawing/2014/main" id="{8C1014FD-C4CC-4928-216E-64A163918AF7}"/>
              </a:ext>
            </a:extLst>
          </p:cNvPr>
          <p:cNvSpPr txBox="1"/>
          <p:nvPr/>
        </p:nvSpPr>
        <p:spPr>
          <a:xfrm>
            <a:off x="9402228" y="3484689"/>
            <a:ext cx="684803"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Ovar</a:t>
            </a:r>
          </a:p>
        </p:txBody>
      </p:sp>
      <p:sp>
        <p:nvSpPr>
          <p:cNvPr id="7" name="Textfeld 6">
            <a:extLst>
              <a:ext uri="{FF2B5EF4-FFF2-40B4-BE49-F238E27FC236}">
                <a16:creationId xmlns:a16="http://schemas.microsoft.com/office/drawing/2014/main" id="{D6298F4F-9F2C-9023-6E1E-1C348C9D3423}"/>
              </a:ext>
            </a:extLst>
          </p:cNvPr>
          <p:cNvSpPr txBox="1"/>
          <p:nvPr/>
        </p:nvSpPr>
        <p:spPr>
          <a:xfrm>
            <a:off x="9410134" y="3966971"/>
            <a:ext cx="813043"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Zervix</a:t>
            </a:r>
          </a:p>
        </p:txBody>
      </p:sp>
      <p:sp>
        <p:nvSpPr>
          <p:cNvPr id="8" name="Textfeld 7">
            <a:extLst>
              <a:ext uri="{FF2B5EF4-FFF2-40B4-BE49-F238E27FC236}">
                <a16:creationId xmlns:a16="http://schemas.microsoft.com/office/drawing/2014/main" id="{2BF5284F-049C-0F87-4293-7F6AC2851AF3}"/>
              </a:ext>
            </a:extLst>
          </p:cNvPr>
          <p:cNvSpPr txBox="1"/>
          <p:nvPr/>
        </p:nvSpPr>
        <p:spPr>
          <a:xfrm>
            <a:off x="9411285" y="2371734"/>
            <a:ext cx="1441420"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Corpus uteri</a:t>
            </a:r>
          </a:p>
        </p:txBody>
      </p:sp>
      <p:sp>
        <p:nvSpPr>
          <p:cNvPr id="9" name="Textfeld 8">
            <a:extLst>
              <a:ext uri="{FF2B5EF4-FFF2-40B4-BE49-F238E27FC236}">
                <a16:creationId xmlns:a16="http://schemas.microsoft.com/office/drawing/2014/main" id="{D8AEF80E-87FD-B565-0783-D8152DB800FC}"/>
              </a:ext>
            </a:extLst>
          </p:cNvPr>
          <p:cNvSpPr txBox="1"/>
          <p:nvPr/>
        </p:nvSpPr>
        <p:spPr>
          <a:xfrm>
            <a:off x="9385975" y="5372744"/>
            <a:ext cx="885692"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Vagina</a:t>
            </a:r>
          </a:p>
        </p:txBody>
      </p:sp>
      <p:sp>
        <p:nvSpPr>
          <p:cNvPr id="10" name="Textfeld 9">
            <a:extLst>
              <a:ext uri="{FF2B5EF4-FFF2-40B4-BE49-F238E27FC236}">
                <a16:creationId xmlns:a16="http://schemas.microsoft.com/office/drawing/2014/main" id="{76A126FA-3785-0AFD-F2CB-5BF7E836E9BF}"/>
              </a:ext>
            </a:extLst>
          </p:cNvPr>
          <p:cNvSpPr txBox="1"/>
          <p:nvPr/>
        </p:nvSpPr>
        <p:spPr>
          <a:xfrm>
            <a:off x="9385975" y="4682272"/>
            <a:ext cx="753155"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Vulva</a:t>
            </a:r>
          </a:p>
        </p:txBody>
      </p:sp>
    </p:spTree>
    <p:extLst>
      <p:ext uri="{BB962C8B-B14F-4D97-AF65-F5344CB8AC3E}">
        <p14:creationId xmlns:p14="http://schemas.microsoft.com/office/powerpoint/2010/main" val="493310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105279-C360-19BA-88DE-6184C559EBCE}"/>
              </a:ext>
            </a:extLst>
          </p:cNvPr>
          <p:cNvSpPr>
            <a:spLocks noGrp="1"/>
          </p:cNvSpPr>
          <p:nvPr>
            <p:ph type="ctrTitle"/>
          </p:nvPr>
        </p:nvSpPr>
        <p:spPr>
          <a:xfrm>
            <a:off x="548190" y="4612679"/>
            <a:ext cx="11095620" cy="1210507"/>
          </a:xfrm>
        </p:spPr>
        <p:txBody>
          <a:bodyPr>
            <a:normAutofit/>
          </a:bodyPr>
          <a:lstStyle/>
          <a:p>
            <a:pPr algn="ctr"/>
            <a:r>
              <a:rPr lang="de-DE" sz="3600" b="1" dirty="0">
                <a:latin typeface="Rotunda Thin-Med" pitchFamily="50" charset="0"/>
              </a:rPr>
              <a:t>Vielen Dank für Ihre Aufmerksamkeit</a:t>
            </a:r>
          </a:p>
        </p:txBody>
      </p:sp>
    </p:spTree>
    <p:extLst>
      <p:ext uri="{BB962C8B-B14F-4D97-AF65-F5344CB8AC3E}">
        <p14:creationId xmlns:p14="http://schemas.microsoft.com/office/powerpoint/2010/main" val="117950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Ein Bild, das Wasser, Laser, Licht, Kunst enthält.&#10;&#10;Automatisch generierte Beschreibung">
            <a:extLst>
              <a:ext uri="{FF2B5EF4-FFF2-40B4-BE49-F238E27FC236}">
                <a16:creationId xmlns:a16="http://schemas.microsoft.com/office/drawing/2014/main" id="{4BA32793-6E38-7D05-C9E1-D58E7E12E677}"/>
              </a:ext>
            </a:extLst>
          </p:cNvPr>
          <p:cNvPicPr>
            <a:picLocks noGrp="1" noChangeAspect="1"/>
          </p:cNvPicPr>
          <p:nvPr>
            <p:ph type="pic" sz="quarter" idx="11"/>
          </p:nvPr>
        </p:nvPicPr>
        <p:blipFill>
          <a:blip r:embed="rId3"/>
          <a:srcRect t="758" b="758"/>
          <a:stretch/>
        </p:blipFill>
        <p:spPr/>
      </p:pic>
      <p:sp>
        <p:nvSpPr>
          <p:cNvPr id="3" name="Titel 2">
            <a:extLst>
              <a:ext uri="{FF2B5EF4-FFF2-40B4-BE49-F238E27FC236}">
                <a16:creationId xmlns:a16="http://schemas.microsoft.com/office/drawing/2014/main" id="{38F2A880-4A81-43DD-E433-8C6CD6259E27}"/>
              </a:ext>
            </a:extLst>
          </p:cNvPr>
          <p:cNvSpPr>
            <a:spLocks noGrp="1"/>
          </p:cNvSpPr>
          <p:nvPr>
            <p:ph type="ctrTitle"/>
          </p:nvPr>
        </p:nvSpPr>
        <p:spPr>
          <a:xfrm>
            <a:off x="4430087" y="308161"/>
            <a:ext cx="7544147" cy="518400"/>
          </a:xfrm>
        </p:spPr>
        <p:txBody>
          <a:bodyPr>
            <a:noAutofit/>
          </a:bodyPr>
          <a:lstStyle/>
          <a:p>
            <a:r>
              <a:rPr lang="de-DE" b="1" dirty="0">
                <a:latin typeface="+mn-lt"/>
              </a:rPr>
              <a:t>Institut für digitale Gesundheitsdaten</a:t>
            </a:r>
          </a:p>
        </p:txBody>
      </p:sp>
      <p:sp>
        <p:nvSpPr>
          <p:cNvPr id="8" name="Diagonal liegende Ecken des Rechtecks abrunden 3">
            <a:extLst>
              <a:ext uri="{FF2B5EF4-FFF2-40B4-BE49-F238E27FC236}">
                <a16:creationId xmlns:a16="http://schemas.microsoft.com/office/drawing/2014/main" id="{9649A349-BC2D-9308-8C45-968900A3F293}"/>
              </a:ext>
            </a:extLst>
          </p:cNvPr>
          <p:cNvSpPr/>
          <p:nvPr/>
        </p:nvSpPr>
        <p:spPr>
          <a:xfrm>
            <a:off x="4570368" y="1351677"/>
            <a:ext cx="7161513" cy="1651789"/>
          </a:xfrm>
          <a:prstGeom prst="round2DiagRect">
            <a:avLst>
              <a:gd name="adj1" fmla="val 16667"/>
              <a:gd name="adj2" fmla="val 0"/>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b="0" i="0" u="none" strike="noStrike" kern="1200" cap="none" spc="0" normalizeH="0" baseline="0" noProof="0">
                <a:ln>
                  <a:noFill/>
                </a:ln>
                <a:solidFill>
                  <a:srgbClr val="20364C"/>
                </a:solidFill>
                <a:effectLst/>
                <a:uLnTx/>
                <a:uFillTx/>
                <a:ea typeface="+mn-ea"/>
                <a:cs typeface="+mn-cs"/>
              </a:rPr>
              <a:t>Das Institut für digitale Gesundheitsdaten RLP vereint Experten und Visionäre unter einem Dach und setzt bisher ungenutzte Potenziale in der Erhebung, dem Management und der Wertschöpfung von Gesundheitsdaten frei.</a:t>
            </a:r>
          </a:p>
        </p:txBody>
      </p:sp>
      <p:pic>
        <p:nvPicPr>
          <p:cNvPr id="4" name="Grafik 3">
            <a:extLst>
              <a:ext uri="{FF2B5EF4-FFF2-40B4-BE49-F238E27FC236}">
                <a16:creationId xmlns:a16="http://schemas.microsoft.com/office/drawing/2014/main" id="{5D0E2382-FF9B-C639-85BF-D75269A239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3024" y="131390"/>
            <a:ext cx="1188976" cy="785636"/>
          </a:xfrm>
          <a:prstGeom prst="rect">
            <a:avLst/>
          </a:prstGeom>
        </p:spPr>
      </p:pic>
      <p:sp>
        <p:nvSpPr>
          <p:cNvPr id="5" name="Textfeld 4">
            <a:extLst>
              <a:ext uri="{FF2B5EF4-FFF2-40B4-BE49-F238E27FC236}">
                <a16:creationId xmlns:a16="http://schemas.microsoft.com/office/drawing/2014/main" id="{A80A171A-D3F2-5A5D-C247-B699C14CEE9C}"/>
              </a:ext>
            </a:extLst>
          </p:cNvPr>
          <p:cNvSpPr txBox="1"/>
          <p:nvPr/>
        </p:nvSpPr>
        <p:spPr>
          <a:xfrm>
            <a:off x="4430087" y="3257724"/>
            <a:ext cx="7979677" cy="4234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a:ln>
                  <a:noFill/>
                </a:ln>
                <a:solidFill>
                  <a:srgbClr val="20364C"/>
                </a:solidFill>
                <a:effectLst/>
                <a:uLnTx/>
                <a:uFillTx/>
                <a:ea typeface="+mn-ea"/>
                <a:cs typeface="+mn-cs"/>
              </a:rPr>
              <a:t>Das IDG entfaltet die Möglichkeiten von Gesundheitsdaten bisher in zwei Segmenten:</a:t>
            </a:r>
          </a:p>
        </p:txBody>
      </p:sp>
      <p:grpSp>
        <p:nvGrpSpPr>
          <p:cNvPr id="32" name="Gruppieren 31">
            <a:extLst>
              <a:ext uri="{FF2B5EF4-FFF2-40B4-BE49-F238E27FC236}">
                <a16:creationId xmlns:a16="http://schemas.microsoft.com/office/drawing/2014/main" id="{98E0AA78-8E4A-A3BE-DF4C-1EDC13DA0A5E}"/>
              </a:ext>
            </a:extLst>
          </p:cNvPr>
          <p:cNvGrpSpPr/>
          <p:nvPr/>
        </p:nvGrpSpPr>
        <p:grpSpPr>
          <a:xfrm>
            <a:off x="6252681" y="3935431"/>
            <a:ext cx="1631115" cy="2086441"/>
            <a:chOff x="6364580" y="2792863"/>
            <a:chExt cx="1444734" cy="1899232"/>
          </a:xfrm>
        </p:grpSpPr>
        <p:pic>
          <p:nvPicPr>
            <p:cNvPr id="33" name="Grafik 32" descr="Ein Bild, das Text, Screenshot, Grafiken, Grafikdesign enthält.&#10;&#10;Automatisch generierte Beschreibung">
              <a:extLst>
                <a:ext uri="{FF2B5EF4-FFF2-40B4-BE49-F238E27FC236}">
                  <a16:creationId xmlns:a16="http://schemas.microsoft.com/office/drawing/2014/main" id="{14FFA90F-0EC0-9FB7-4DDC-E6B58D14BFA3}"/>
                </a:ext>
              </a:extLst>
            </p:cNvPr>
            <p:cNvPicPr>
              <a:picLocks noChangeAspect="1"/>
            </p:cNvPicPr>
            <p:nvPr/>
          </p:nvPicPr>
          <p:blipFill>
            <a:blip r:embed="rId6"/>
            <a:stretch>
              <a:fillRect/>
            </a:stretch>
          </p:blipFill>
          <p:spPr>
            <a:xfrm>
              <a:off x="6364580" y="2792863"/>
              <a:ext cx="1444734" cy="1899232"/>
            </a:xfrm>
            <a:prstGeom prst="rect">
              <a:avLst/>
            </a:prstGeom>
          </p:spPr>
        </p:pic>
        <p:pic>
          <p:nvPicPr>
            <p:cNvPr id="34" name="Grafik 33" descr="Ein Bild, das Text, Schrift, Screenshot, Design enthält.&#10;&#10;Automatisch generierte Beschreibung">
              <a:extLst>
                <a:ext uri="{FF2B5EF4-FFF2-40B4-BE49-F238E27FC236}">
                  <a16:creationId xmlns:a16="http://schemas.microsoft.com/office/drawing/2014/main" id="{8F733B92-51B5-E366-E68D-5BC55A2CC8E7}"/>
                </a:ext>
              </a:extLst>
            </p:cNvPr>
            <p:cNvPicPr>
              <a:picLocks noChangeAspect="1"/>
            </p:cNvPicPr>
            <p:nvPr/>
          </p:nvPicPr>
          <p:blipFill rotWithShape="1">
            <a:blip r:embed="rId7"/>
            <a:srcRect t="2301" b="3815"/>
            <a:stretch/>
          </p:blipFill>
          <p:spPr>
            <a:xfrm>
              <a:off x="6508171" y="3824976"/>
              <a:ext cx="1157549" cy="506830"/>
            </a:xfrm>
            <a:prstGeom prst="rect">
              <a:avLst/>
            </a:prstGeom>
          </p:spPr>
        </p:pic>
      </p:grpSp>
      <p:grpSp>
        <p:nvGrpSpPr>
          <p:cNvPr id="9" name="Gruppieren 8">
            <a:extLst>
              <a:ext uri="{FF2B5EF4-FFF2-40B4-BE49-F238E27FC236}">
                <a16:creationId xmlns:a16="http://schemas.microsoft.com/office/drawing/2014/main" id="{496C3F26-5CCD-4A64-ED94-01DB236F0600}"/>
              </a:ext>
            </a:extLst>
          </p:cNvPr>
          <p:cNvGrpSpPr/>
          <p:nvPr/>
        </p:nvGrpSpPr>
        <p:grpSpPr>
          <a:xfrm>
            <a:off x="8545728" y="3935431"/>
            <a:ext cx="1631115" cy="2086441"/>
            <a:chOff x="8468288" y="2957659"/>
            <a:chExt cx="1444734" cy="1899232"/>
          </a:xfrm>
        </p:grpSpPr>
        <p:grpSp>
          <p:nvGrpSpPr>
            <p:cNvPr id="29" name="Gruppieren 28">
              <a:extLst>
                <a:ext uri="{FF2B5EF4-FFF2-40B4-BE49-F238E27FC236}">
                  <a16:creationId xmlns:a16="http://schemas.microsoft.com/office/drawing/2014/main" id="{491520C8-6B0C-D7BE-5829-C697A6EA4A77}"/>
                </a:ext>
              </a:extLst>
            </p:cNvPr>
            <p:cNvGrpSpPr/>
            <p:nvPr/>
          </p:nvGrpSpPr>
          <p:grpSpPr>
            <a:xfrm>
              <a:off x="8468288" y="2957659"/>
              <a:ext cx="1444734" cy="1899232"/>
              <a:chOff x="7930472" y="2505254"/>
              <a:chExt cx="1537113" cy="2020673"/>
            </a:xfrm>
          </p:grpSpPr>
          <p:pic>
            <p:nvPicPr>
              <p:cNvPr id="30" name="Grafik 29" descr="Ein Bild, das Text, Screenshot, Grafiken, Grafikdesign enthält.&#10;&#10;Automatisch generierte Beschreibung">
                <a:extLst>
                  <a:ext uri="{FF2B5EF4-FFF2-40B4-BE49-F238E27FC236}">
                    <a16:creationId xmlns:a16="http://schemas.microsoft.com/office/drawing/2014/main" id="{3C8840E2-D14E-18DF-5FC5-F7118F5E3077}"/>
                  </a:ext>
                </a:extLst>
              </p:cNvPr>
              <p:cNvPicPr>
                <a:picLocks noChangeAspect="1"/>
              </p:cNvPicPr>
              <p:nvPr/>
            </p:nvPicPr>
            <p:blipFill>
              <a:blip r:embed="rId6"/>
              <a:stretch>
                <a:fillRect/>
              </a:stretch>
            </p:blipFill>
            <p:spPr>
              <a:xfrm>
                <a:off x="7930472" y="2505254"/>
                <a:ext cx="1537113" cy="2020673"/>
              </a:xfrm>
              <a:prstGeom prst="rect">
                <a:avLst/>
              </a:prstGeom>
            </p:spPr>
          </p:pic>
          <p:sp>
            <p:nvSpPr>
              <p:cNvPr id="31" name="Rechteck 30">
                <a:extLst>
                  <a:ext uri="{FF2B5EF4-FFF2-40B4-BE49-F238E27FC236}">
                    <a16:creationId xmlns:a16="http://schemas.microsoft.com/office/drawing/2014/main" id="{6C1434A4-3276-AE52-C179-0EA2B194D650}"/>
                  </a:ext>
                </a:extLst>
              </p:cNvPr>
              <p:cNvSpPr/>
              <p:nvPr/>
            </p:nvSpPr>
            <p:spPr>
              <a:xfrm>
                <a:off x="8042563" y="3600660"/>
                <a:ext cx="1273406" cy="5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0" name="Grafik 9" descr="Ein Bild, das Screenshot, Schrift, Text, Kreis enthält.&#10;&#10;Automatisch generierte Beschreibung">
              <a:extLst>
                <a:ext uri="{FF2B5EF4-FFF2-40B4-BE49-F238E27FC236}">
                  <a16:creationId xmlns:a16="http://schemas.microsoft.com/office/drawing/2014/main" id="{EE0E9068-0307-37D7-9F1A-A75244F23BA2}"/>
                </a:ext>
              </a:extLst>
            </p:cNvPr>
            <p:cNvPicPr>
              <a:picLocks noChangeAspect="1"/>
            </p:cNvPicPr>
            <p:nvPr/>
          </p:nvPicPr>
          <p:blipFill>
            <a:blip r:embed="rId8"/>
            <a:stretch>
              <a:fillRect/>
            </a:stretch>
          </p:blipFill>
          <p:spPr>
            <a:xfrm>
              <a:off x="8573643" y="4007894"/>
              <a:ext cx="1235318" cy="472062"/>
            </a:xfrm>
            <a:prstGeom prst="rect">
              <a:avLst/>
            </a:prstGeom>
          </p:spPr>
        </p:pic>
      </p:grpSp>
    </p:spTree>
    <p:extLst>
      <p:ext uri="{BB962C8B-B14F-4D97-AF65-F5344CB8AC3E}">
        <p14:creationId xmlns:p14="http://schemas.microsoft.com/office/powerpoint/2010/main" val="428157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15F618E-18A2-51E7-CCAF-88460D18A821}"/>
              </a:ext>
            </a:extLst>
          </p:cNvPr>
          <p:cNvSpPr>
            <a:spLocks noGrp="1"/>
          </p:cNvSpPr>
          <p:nvPr>
            <p:ph type="ctrTitle"/>
          </p:nvPr>
        </p:nvSpPr>
        <p:spPr>
          <a:xfrm>
            <a:off x="260400" y="345287"/>
            <a:ext cx="11671200" cy="518400"/>
          </a:xfrm>
        </p:spPr>
        <p:txBody>
          <a:bodyPr>
            <a:noAutofit/>
          </a:bodyPr>
          <a:lstStyle/>
          <a:p>
            <a:r>
              <a:rPr lang="de-DE" b="1">
                <a:latin typeface="+mn-lt"/>
              </a:rPr>
              <a:t>Über uns</a:t>
            </a:r>
          </a:p>
        </p:txBody>
      </p:sp>
      <p:sp>
        <p:nvSpPr>
          <p:cNvPr id="18" name="Textfeld 17">
            <a:extLst>
              <a:ext uri="{FF2B5EF4-FFF2-40B4-BE49-F238E27FC236}">
                <a16:creationId xmlns:a16="http://schemas.microsoft.com/office/drawing/2014/main" id="{61B22EB6-4A73-C018-29BB-A8D0EBCE0517}"/>
              </a:ext>
            </a:extLst>
          </p:cNvPr>
          <p:cNvSpPr txBox="1"/>
          <p:nvPr/>
        </p:nvSpPr>
        <p:spPr>
          <a:xfrm>
            <a:off x="543253" y="4453928"/>
            <a:ext cx="192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rPr>
              <a:t>Sitz in Mainz</a:t>
            </a:r>
          </a:p>
        </p:txBody>
      </p:sp>
      <p:sp>
        <p:nvSpPr>
          <p:cNvPr id="15" name="Diagonal liegende Ecken des Rechtecks abrunden 3">
            <a:extLst>
              <a:ext uri="{FF2B5EF4-FFF2-40B4-BE49-F238E27FC236}">
                <a16:creationId xmlns:a16="http://schemas.microsoft.com/office/drawing/2014/main" id="{FEF66566-DE56-315D-D0FA-106F89AF9C56}"/>
              </a:ext>
            </a:extLst>
          </p:cNvPr>
          <p:cNvSpPr/>
          <p:nvPr/>
        </p:nvSpPr>
        <p:spPr>
          <a:xfrm>
            <a:off x="5301696" y="1306778"/>
            <a:ext cx="6174610" cy="901353"/>
          </a:xfrm>
          <a:prstGeom prst="round2DiagRect">
            <a:avLst>
              <a:gd name="adj1" fmla="val 16667"/>
              <a:gd name="adj2" fmla="val 0"/>
            </a:avLst>
          </a:prstGeom>
          <a:solidFill>
            <a:schemeClr val="bg2"/>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20364C"/>
                </a:solidFill>
                <a:effectLst/>
                <a:uLnTx/>
                <a:uFillTx/>
                <a:ea typeface="+mn-ea"/>
                <a:cs typeface="+mn-cs"/>
              </a:rPr>
              <a:t>Gesellschafter:</a:t>
            </a:r>
            <a:r>
              <a:rPr kumimoji="0" lang="de-DE" sz="1800" b="0" i="0" u="none" strike="noStrike" kern="1200" cap="none" spc="0" normalizeH="0" baseline="0" noProof="0" dirty="0">
                <a:ln>
                  <a:noFill/>
                </a:ln>
                <a:solidFill>
                  <a:srgbClr val="20364C"/>
                </a:solidFill>
                <a:effectLst/>
                <a:uLnTx/>
                <a:uFillTx/>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0364C"/>
                </a:solidFill>
                <a:effectLst/>
                <a:uLnTx/>
                <a:uFillTx/>
                <a:ea typeface="+mn-ea"/>
                <a:cs typeface="+mn-cs"/>
              </a:rPr>
              <a:t>Land RLP (60 %) und Universitätsmedizin Mainz (40 %)</a:t>
            </a:r>
            <a:endParaRPr kumimoji="0" lang="de-DE" sz="1400" b="0" i="0" u="none" strike="noStrike" kern="1200" cap="none" spc="0" normalizeH="0" baseline="0" noProof="0" dirty="0">
              <a:ln>
                <a:noFill/>
              </a:ln>
              <a:solidFill>
                <a:srgbClr val="20364C"/>
              </a:solidFill>
              <a:effectLst/>
              <a:uLnTx/>
              <a:uFillTx/>
              <a:ea typeface="+mn-ea"/>
              <a:cs typeface="+mn-cs"/>
            </a:endParaRPr>
          </a:p>
        </p:txBody>
      </p:sp>
      <p:sp>
        <p:nvSpPr>
          <p:cNvPr id="16" name="Diagonal liegende Ecken des Rechtecks abrunden 3">
            <a:extLst>
              <a:ext uri="{FF2B5EF4-FFF2-40B4-BE49-F238E27FC236}">
                <a16:creationId xmlns:a16="http://schemas.microsoft.com/office/drawing/2014/main" id="{71487C71-4C6F-8573-5BA0-30C3B2AA930D}"/>
              </a:ext>
            </a:extLst>
          </p:cNvPr>
          <p:cNvSpPr/>
          <p:nvPr/>
        </p:nvSpPr>
        <p:spPr>
          <a:xfrm>
            <a:off x="5301696" y="2888163"/>
            <a:ext cx="6174610" cy="1565765"/>
          </a:xfrm>
          <a:prstGeom prst="round2DiagRect">
            <a:avLst>
              <a:gd name="adj1" fmla="val 16667"/>
              <a:gd name="adj2" fmla="val 0"/>
            </a:avLst>
          </a:prstGeom>
          <a:solidFill>
            <a:schemeClr val="bg2"/>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0364C"/>
                </a:solidFill>
                <a:effectLst/>
                <a:uLnTx/>
                <a:uFillTx/>
                <a:ea typeface="+mn-ea"/>
                <a:cs typeface="+mn-cs"/>
              </a:rPr>
              <a:t>Aufsichtsrat</a:t>
            </a:r>
            <a:r>
              <a:rPr kumimoji="0" lang="de-DE" sz="1800" b="0" i="0" u="none" strike="noStrike" kern="1200" cap="none" spc="0" normalizeH="0" baseline="0" noProof="0">
                <a:ln>
                  <a:noFill/>
                </a:ln>
                <a:solidFill>
                  <a:srgbClr val="20364C"/>
                </a:solidFill>
                <a:effectLst/>
                <a:uLnTx/>
                <a:uFillTx/>
                <a:ea typeface="+mn-ea"/>
                <a:cs typeface="+mn-cs"/>
              </a:rPr>
              <a:t> mit 11 Vertretern des Gesundheitswesens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20364C"/>
              </a:solidFill>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0364C"/>
                </a:solidFill>
                <a:effectLst/>
                <a:uLnTx/>
                <a:uFillTx/>
                <a:ea typeface="+mn-ea"/>
                <a:cs typeface="+mn-cs"/>
              </a:rPr>
              <a:t>Expertenbeirat</a:t>
            </a:r>
            <a:r>
              <a:rPr kumimoji="0" lang="de-DE" sz="1800" b="0" i="0" u="none" strike="noStrike" kern="1200" cap="none" spc="0" normalizeH="0" baseline="0" noProof="0">
                <a:ln>
                  <a:noFill/>
                </a:ln>
                <a:solidFill>
                  <a:srgbClr val="20364C"/>
                </a:solidFill>
                <a:effectLst/>
                <a:uLnTx/>
                <a:uFillTx/>
                <a:ea typeface="+mn-ea"/>
                <a:cs typeface="+mn-cs"/>
              </a:rPr>
              <a:t> mit ca. 15 Mitgliedern (wird aktuell neu aufgestellt)</a:t>
            </a:r>
          </a:p>
        </p:txBody>
      </p:sp>
      <p:pic>
        <p:nvPicPr>
          <p:cNvPr id="22" name="Grafik 21" descr="Ein Bild, das Screenshot, Schwarz, Dunkelheit, Raum enthält.&#10;&#10;Automatisch generierte Beschreibung">
            <a:extLst>
              <a:ext uri="{FF2B5EF4-FFF2-40B4-BE49-F238E27FC236}">
                <a16:creationId xmlns:a16="http://schemas.microsoft.com/office/drawing/2014/main" id="{23AEFB04-50A3-D865-580D-25ED8D8E143F}"/>
              </a:ext>
            </a:extLst>
          </p:cNvPr>
          <p:cNvPicPr>
            <a:picLocks noChangeAspect="1"/>
          </p:cNvPicPr>
          <p:nvPr/>
        </p:nvPicPr>
        <p:blipFill>
          <a:blip r:embed="rId3"/>
          <a:stretch>
            <a:fillRect/>
          </a:stretch>
        </p:blipFill>
        <p:spPr>
          <a:xfrm>
            <a:off x="775217" y="314639"/>
            <a:ext cx="3912111" cy="5147048"/>
          </a:xfrm>
          <a:prstGeom prst="rect">
            <a:avLst/>
          </a:prstGeom>
        </p:spPr>
      </p:pic>
      <p:grpSp>
        <p:nvGrpSpPr>
          <p:cNvPr id="23" name="Gruppieren 22">
            <a:extLst>
              <a:ext uri="{FF2B5EF4-FFF2-40B4-BE49-F238E27FC236}">
                <a16:creationId xmlns:a16="http://schemas.microsoft.com/office/drawing/2014/main" id="{F86CF216-26FA-879E-A18D-981CF874E7C9}"/>
              </a:ext>
            </a:extLst>
          </p:cNvPr>
          <p:cNvGrpSpPr/>
          <p:nvPr/>
        </p:nvGrpSpPr>
        <p:grpSpPr>
          <a:xfrm>
            <a:off x="3895344" y="2203546"/>
            <a:ext cx="607009" cy="592094"/>
            <a:chOff x="5009301" y="2960591"/>
            <a:chExt cx="370952" cy="389022"/>
          </a:xfrm>
        </p:grpSpPr>
        <p:sp>
          <p:nvSpPr>
            <p:cNvPr id="24" name="Träne 23">
              <a:extLst>
                <a:ext uri="{FF2B5EF4-FFF2-40B4-BE49-F238E27FC236}">
                  <a16:creationId xmlns:a16="http://schemas.microsoft.com/office/drawing/2014/main" id="{1491FCA2-4435-6F4A-A46F-B1AE10F8528D}"/>
                </a:ext>
              </a:extLst>
            </p:cNvPr>
            <p:cNvSpPr/>
            <p:nvPr/>
          </p:nvSpPr>
          <p:spPr>
            <a:xfrm rot="8067431">
              <a:off x="5000266" y="2969626"/>
              <a:ext cx="389022" cy="370952"/>
            </a:xfrm>
            <a:prstGeom prst="teardrop">
              <a:avLst/>
            </a:prstGeom>
            <a:solidFill>
              <a:srgbClr val="B9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uppieren 24">
              <a:extLst>
                <a:ext uri="{FF2B5EF4-FFF2-40B4-BE49-F238E27FC236}">
                  <a16:creationId xmlns:a16="http://schemas.microsoft.com/office/drawing/2014/main" id="{51FB7194-909E-5D05-F61A-D66CCE034984}"/>
                </a:ext>
              </a:extLst>
            </p:cNvPr>
            <p:cNvGrpSpPr/>
            <p:nvPr/>
          </p:nvGrpSpPr>
          <p:grpSpPr>
            <a:xfrm>
              <a:off x="5075193" y="3100609"/>
              <a:ext cx="243507" cy="108999"/>
              <a:chOff x="5056366" y="2981108"/>
              <a:chExt cx="371706" cy="166384"/>
            </a:xfrm>
          </p:grpSpPr>
          <p:sp>
            <p:nvSpPr>
              <p:cNvPr id="26" name="Freihandform: Form 25">
                <a:extLst>
                  <a:ext uri="{FF2B5EF4-FFF2-40B4-BE49-F238E27FC236}">
                    <a16:creationId xmlns:a16="http://schemas.microsoft.com/office/drawing/2014/main" id="{2F660CE0-8B98-27EA-48CD-B26A89A3653A}"/>
                  </a:ext>
                </a:extLst>
              </p:cNvPr>
              <p:cNvSpPr/>
              <p:nvPr/>
            </p:nvSpPr>
            <p:spPr>
              <a:xfrm>
                <a:off x="5056366" y="2983802"/>
                <a:ext cx="39401" cy="160978"/>
              </a:xfrm>
              <a:custGeom>
                <a:avLst/>
                <a:gdLst>
                  <a:gd name="connsiteX0" fmla="*/ 0 w 39401"/>
                  <a:gd name="connsiteY0" fmla="*/ 0 h 160978"/>
                  <a:gd name="connsiteX1" fmla="*/ 39402 w 39401"/>
                  <a:gd name="connsiteY1" fmla="*/ 0 h 160978"/>
                  <a:gd name="connsiteX2" fmla="*/ 39402 w 39401"/>
                  <a:gd name="connsiteY2" fmla="*/ 160978 h 160978"/>
                  <a:gd name="connsiteX3" fmla="*/ 0 w 39401"/>
                  <a:gd name="connsiteY3" fmla="*/ 160978 h 160978"/>
                  <a:gd name="connsiteX4" fmla="*/ 0 w 39401"/>
                  <a:gd name="connsiteY4" fmla="*/ 0 h 16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01" h="160978">
                    <a:moveTo>
                      <a:pt x="0" y="0"/>
                    </a:moveTo>
                    <a:lnTo>
                      <a:pt x="39402" y="0"/>
                    </a:lnTo>
                    <a:lnTo>
                      <a:pt x="39402" y="160978"/>
                    </a:lnTo>
                    <a:lnTo>
                      <a:pt x="0" y="160978"/>
                    </a:lnTo>
                    <a:lnTo>
                      <a:pt x="0" y="0"/>
                    </a:lnTo>
                    <a:close/>
                  </a:path>
                </a:pathLst>
              </a:custGeom>
              <a:solidFill>
                <a:srgbClr val="007F92"/>
              </a:solidFill>
              <a:ln w="18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Calibri" panose="020F0502020204030204"/>
                  <a:ea typeface="+mn-ea"/>
                  <a:cs typeface="+mn-cs"/>
                </a:endParaRPr>
              </a:p>
            </p:txBody>
          </p:sp>
          <p:sp>
            <p:nvSpPr>
              <p:cNvPr id="27" name="Freihandform: Form 26">
                <a:extLst>
                  <a:ext uri="{FF2B5EF4-FFF2-40B4-BE49-F238E27FC236}">
                    <a16:creationId xmlns:a16="http://schemas.microsoft.com/office/drawing/2014/main" id="{9623F4A7-125E-70E3-40D3-D5B0D1C0E665}"/>
                  </a:ext>
                </a:extLst>
              </p:cNvPr>
              <p:cNvSpPr/>
              <p:nvPr/>
            </p:nvSpPr>
            <p:spPr>
              <a:xfrm>
                <a:off x="5272042" y="2981108"/>
                <a:ext cx="156030" cy="166384"/>
              </a:xfrm>
              <a:custGeom>
                <a:avLst/>
                <a:gdLst>
                  <a:gd name="connsiteX0" fmla="*/ 86005 w 156030"/>
                  <a:gd name="connsiteY0" fmla="*/ 0 h 166384"/>
                  <a:gd name="connsiteX1" fmla="*/ 153996 w 156030"/>
                  <a:gd name="connsiteY1" fmla="*/ 35571 h 166384"/>
                  <a:gd name="connsiteX2" fmla="*/ 124949 w 156030"/>
                  <a:gd name="connsiteY2" fmla="*/ 59432 h 166384"/>
                  <a:gd name="connsiteX3" fmla="*/ 85327 w 156030"/>
                  <a:gd name="connsiteY3" fmla="*/ 37147 h 166384"/>
                  <a:gd name="connsiteX4" fmla="*/ 40739 w 156030"/>
                  <a:gd name="connsiteY4" fmla="*/ 83073 h 166384"/>
                  <a:gd name="connsiteX5" fmla="*/ 83751 w 156030"/>
                  <a:gd name="connsiteY5" fmla="*/ 129237 h 166384"/>
                  <a:gd name="connsiteX6" fmla="*/ 118883 w 156030"/>
                  <a:gd name="connsiteY6" fmla="*/ 113018 h 166384"/>
                  <a:gd name="connsiteX7" fmla="*/ 118883 w 156030"/>
                  <a:gd name="connsiteY7" fmla="*/ 104680 h 166384"/>
                  <a:gd name="connsiteX8" fmla="*/ 87142 w 156030"/>
                  <a:gd name="connsiteY8" fmla="*/ 104680 h 166384"/>
                  <a:gd name="connsiteX9" fmla="*/ 87142 w 156030"/>
                  <a:gd name="connsiteY9" fmla="*/ 71821 h 166384"/>
                  <a:gd name="connsiteX10" fmla="*/ 156030 w 156030"/>
                  <a:gd name="connsiteY10" fmla="*/ 71821 h 166384"/>
                  <a:gd name="connsiteX11" fmla="*/ 156030 w 156030"/>
                  <a:gd name="connsiteY11" fmla="*/ 127661 h 166384"/>
                  <a:gd name="connsiteX12" fmla="*/ 84429 w 156030"/>
                  <a:gd name="connsiteY12" fmla="*/ 166384 h 166384"/>
                  <a:gd name="connsiteX13" fmla="*/ 0 w 156030"/>
                  <a:gd name="connsiteY13" fmla="*/ 83073 h 166384"/>
                  <a:gd name="connsiteX14" fmla="*/ 86005 w 156030"/>
                  <a:gd name="connsiteY14" fmla="*/ 0 h 16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030" h="166384">
                    <a:moveTo>
                      <a:pt x="86005" y="0"/>
                    </a:moveTo>
                    <a:cubicBezTo>
                      <a:pt x="118205" y="0"/>
                      <a:pt x="140709" y="14863"/>
                      <a:pt x="153996" y="35571"/>
                    </a:cubicBezTo>
                    <a:lnTo>
                      <a:pt x="124949" y="59432"/>
                    </a:lnTo>
                    <a:cubicBezTo>
                      <a:pt x="116849" y="47722"/>
                      <a:pt x="103342" y="37147"/>
                      <a:pt x="85327" y="37147"/>
                    </a:cubicBezTo>
                    <a:cubicBezTo>
                      <a:pt x="58314" y="37147"/>
                      <a:pt x="40739" y="57178"/>
                      <a:pt x="40739" y="83073"/>
                    </a:cubicBezTo>
                    <a:cubicBezTo>
                      <a:pt x="40739" y="108968"/>
                      <a:pt x="58076" y="129237"/>
                      <a:pt x="83751" y="129237"/>
                    </a:cubicBezTo>
                    <a:cubicBezTo>
                      <a:pt x="100190" y="129237"/>
                      <a:pt x="110324" y="123831"/>
                      <a:pt x="118883" y="113018"/>
                    </a:cubicBezTo>
                    <a:lnTo>
                      <a:pt x="118883" y="104680"/>
                    </a:lnTo>
                    <a:lnTo>
                      <a:pt x="87142" y="104680"/>
                    </a:lnTo>
                    <a:lnTo>
                      <a:pt x="87142" y="71821"/>
                    </a:lnTo>
                    <a:lnTo>
                      <a:pt x="156030" y="71821"/>
                    </a:lnTo>
                    <a:lnTo>
                      <a:pt x="156030" y="127661"/>
                    </a:lnTo>
                    <a:cubicBezTo>
                      <a:pt x="142744" y="149048"/>
                      <a:pt x="118663" y="166384"/>
                      <a:pt x="84429" y="166384"/>
                    </a:cubicBezTo>
                    <a:cubicBezTo>
                      <a:pt x="34453" y="166384"/>
                      <a:pt x="0" y="129237"/>
                      <a:pt x="0" y="83073"/>
                    </a:cubicBezTo>
                    <a:cubicBezTo>
                      <a:pt x="0" y="36909"/>
                      <a:pt x="34673" y="0"/>
                      <a:pt x="86005" y="0"/>
                    </a:cubicBezTo>
                    <a:close/>
                  </a:path>
                </a:pathLst>
              </a:custGeom>
              <a:solidFill>
                <a:srgbClr val="007F92"/>
              </a:solidFill>
              <a:ln w="18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Calibri" panose="020F0502020204030204"/>
                  <a:ea typeface="+mn-ea"/>
                  <a:cs typeface="+mn-cs"/>
                </a:endParaRPr>
              </a:p>
            </p:txBody>
          </p:sp>
          <p:sp>
            <p:nvSpPr>
              <p:cNvPr id="28" name="Freihandform: Form 27">
                <a:extLst>
                  <a:ext uri="{FF2B5EF4-FFF2-40B4-BE49-F238E27FC236}">
                    <a16:creationId xmlns:a16="http://schemas.microsoft.com/office/drawing/2014/main" id="{326B8DC3-2508-93BB-D7B3-A3DC3711B154}"/>
                  </a:ext>
                </a:extLst>
              </p:cNvPr>
              <p:cNvSpPr/>
              <p:nvPr/>
            </p:nvSpPr>
            <p:spPr>
              <a:xfrm>
                <a:off x="5116928" y="2983802"/>
                <a:ext cx="142743" cy="160978"/>
              </a:xfrm>
              <a:custGeom>
                <a:avLst/>
                <a:gdLst>
                  <a:gd name="connsiteX0" fmla="*/ 60110 w 142743"/>
                  <a:gd name="connsiteY0" fmla="*/ 0 h 160978"/>
                  <a:gd name="connsiteX1" fmla="*/ 39383 w 142743"/>
                  <a:gd name="connsiteY1" fmla="*/ 0 h 160978"/>
                  <a:gd name="connsiteX2" fmla="*/ 39383 w 142743"/>
                  <a:gd name="connsiteY2" fmla="*/ 23348 h 160978"/>
                  <a:gd name="connsiteX3" fmla="*/ 28992 w 142743"/>
                  <a:gd name="connsiteY3" fmla="*/ 33739 h 160978"/>
                  <a:gd name="connsiteX4" fmla="*/ 0 w 142743"/>
                  <a:gd name="connsiteY4" fmla="*/ 33739 h 160978"/>
                  <a:gd name="connsiteX5" fmla="*/ 0 w 142743"/>
                  <a:gd name="connsiteY5" fmla="*/ 160978 h 160978"/>
                  <a:gd name="connsiteX6" fmla="*/ 60110 w 142743"/>
                  <a:gd name="connsiteY6" fmla="*/ 160978 h 160978"/>
                  <a:gd name="connsiteX7" fmla="*/ 142744 w 142743"/>
                  <a:gd name="connsiteY7" fmla="*/ 80159 h 160978"/>
                  <a:gd name="connsiteX8" fmla="*/ 60110 w 142743"/>
                  <a:gd name="connsiteY8" fmla="*/ 0 h 160978"/>
                  <a:gd name="connsiteX9" fmla="*/ 56738 w 142743"/>
                  <a:gd name="connsiteY9" fmla="*/ 127203 h 160978"/>
                  <a:gd name="connsiteX10" fmla="*/ 39402 w 142743"/>
                  <a:gd name="connsiteY10" fmla="*/ 127203 h 160978"/>
                  <a:gd name="connsiteX11" fmla="*/ 39402 w 142743"/>
                  <a:gd name="connsiteY11" fmla="*/ 44166 h 160978"/>
                  <a:gd name="connsiteX12" fmla="*/ 49793 w 142743"/>
                  <a:gd name="connsiteY12" fmla="*/ 33775 h 160978"/>
                  <a:gd name="connsiteX13" fmla="*/ 56958 w 142743"/>
                  <a:gd name="connsiteY13" fmla="*/ 33775 h 160978"/>
                  <a:gd name="connsiteX14" fmla="*/ 101986 w 142743"/>
                  <a:gd name="connsiteY14" fmla="*/ 80379 h 160978"/>
                  <a:gd name="connsiteX15" fmla="*/ 56738 w 142743"/>
                  <a:gd name="connsiteY15" fmla="*/ 127203 h 16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743" h="160978">
                    <a:moveTo>
                      <a:pt x="60110" y="0"/>
                    </a:moveTo>
                    <a:lnTo>
                      <a:pt x="39383" y="0"/>
                    </a:lnTo>
                    <a:lnTo>
                      <a:pt x="39383" y="23348"/>
                    </a:lnTo>
                    <a:cubicBezTo>
                      <a:pt x="39383" y="29084"/>
                      <a:pt x="34728" y="33739"/>
                      <a:pt x="28992" y="33739"/>
                    </a:cubicBezTo>
                    <a:lnTo>
                      <a:pt x="0" y="33739"/>
                    </a:lnTo>
                    <a:lnTo>
                      <a:pt x="0" y="160978"/>
                    </a:lnTo>
                    <a:lnTo>
                      <a:pt x="60110" y="160978"/>
                    </a:lnTo>
                    <a:cubicBezTo>
                      <a:pt x="108510" y="160978"/>
                      <a:pt x="142744" y="125187"/>
                      <a:pt x="142744" y="80159"/>
                    </a:cubicBezTo>
                    <a:cubicBezTo>
                      <a:pt x="142744" y="36029"/>
                      <a:pt x="108528" y="0"/>
                      <a:pt x="60110" y="0"/>
                    </a:cubicBezTo>
                    <a:close/>
                    <a:moveTo>
                      <a:pt x="56738" y="127203"/>
                    </a:moveTo>
                    <a:lnTo>
                      <a:pt x="39402" y="127203"/>
                    </a:lnTo>
                    <a:lnTo>
                      <a:pt x="39402" y="44166"/>
                    </a:lnTo>
                    <a:cubicBezTo>
                      <a:pt x="39402" y="38430"/>
                      <a:pt x="44056" y="33775"/>
                      <a:pt x="49793" y="33775"/>
                    </a:cubicBezTo>
                    <a:lnTo>
                      <a:pt x="56958" y="33775"/>
                    </a:lnTo>
                    <a:cubicBezTo>
                      <a:pt x="82395" y="33775"/>
                      <a:pt x="101986" y="54484"/>
                      <a:pt x="101986" y="80379"/>
                    </a:cubicBezTo>
                    <a:cubicBezTo>
                      <a:pt x="101986" y="106952"/>
                      <a:pt x="81735" y="127203"/>
                      <a:pt x="56738" y="127203"/>
                    </a:cubicBezTo>
                    <a:close/>
                  </a:path>
                </a:pathLst>
              </a:custGeom>
              <a:solidFill>
                <a:srgbClr val="007F92"/>
              </a:solidFill>
              <a:ln w="18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Calibri" panose="020F0502020204030204"/>
                  <a:ea typeface="+mn-ea"/>
                  <a:cs typeface="+mn-cs"/>
                </a:endParaRPr>
              </a:p>
            </p:txBody>
          </p:sp>
        </p:grpSp>
      </p:grpSp>
      <p:sp>
        <p:nvSpPr>
          <p:cNvPr id="3" name="Rechteck: abgerundete Ecken 2">
            <a:extLst>
              <a:ext uri="{FF2B5EF4-FFF2-40B4-BE49-F238E27FC236}">
                <a16:creationId xmlns:a16="http://schemas.microsoft.com/office/drawing/2014/main" id="{89B47ECB-91FF-3AD7-372A-67503287FB25}"/>
              </a:ext>
            </a:extLst>
          </p:cNvPr>
          <p:cNvSpPr/>
          <p:nvPr/>
        </p:nvSpPr>
        <p:spPr>
          <a:xfrm>
            <a:off x="5014566" y="1073605"/>
            <a:ext cx="7037615" cy="3853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800" b="1" dirty="0">
                <a:solidFill>
                  <a:schemeClr val="accent1">
                    <a:lumMod val="60000"/>
                    <a:lumOff val="40000"/>
                  </a:schemeClr>
                </a:solidFill>
                <a:ea typeface="Calibri"/>
                <a:cs typeface="Calibri"/>
              </a:rPr>
              <a:t>Wir sind in die </a:t>
            </a:r>
            <a:endParaRPr lang="de-DE" dirty="0">
              <a:solidFill>
                <a:schemeClr val="accent1">
                  <a:lumMod val="60000"/>
                  <a:lumOff val="40000"/>
                </a:schemeClr>
              </a:solidFill>
              <a:ea typeface="Calibri"/>
              <a:cs typeface="Calibri"/>
            </a:endParaRPr>
          </a:p>
          <a:p>
            <a:pPr algn="ctr"/>
            <a:r>
              <a:rPr lang="de-DE" sz="4800" b="1" dirty="0">
                <a:solidFill>
                  <a:schemeClr val="accent1">
                    <a:lumMod val="60000"/>
                    <a:lumOff val="40000"/>
                  </a:schemeClr>
                </a:solidFill>
                <a:ea typeface="Calibri"/>
                <a:cs typeface="Calibri"/>
              </a:rPr>
              <a:t>Hechtsheimer Straße 37 </a:t>
            </a:r>
            <a:endParaRPr lang="de-DE" dirty="0">
              <a:solidFill>
                <a:schemeClr val="accent1">
                  <a:lumMod val="60000"/>
                  <a:lumOff val="40000"/>
                </a:schemeClr>
              </a:solidFill>
              <a:ea typeface="Calibri"/>
              <a:cs typeface="Calibri"/>
            </a:endParaRPr>
          </a:p>
          <a:p>
            <a:pPr algn="ctr"/>
            <a:r>
              <a:rPr lang="de-DE" sz="4800" b="1" dirty="0">
                <a:solidFill>
                  <a:schemeClr val="accent1">
                    <a:lumMod val="60000"/>
                    <a:lumOff val="40000"/>
                  </a:schemeClr>
                </a:solidFill>
                <a:ea typeface="Calibri"/>
                <a:cs typeface="Calibri"/>
              </a:rPr>
              <a:t>in 55131 Mainz umgezogen!</a:t>
            </a:r>
            <a:endParaRPr lang="de-DE" dirty="0">
              <a:solidFill>
                <a:schemeClr val="accent1">
                  <a:lumMod val="60000"/>
                  <a:lumOff val="40000"/>
                </a:schemeClr>
              </a:solidFill>
              <a:ea typeface="Calibri"/>
              <a:cs typeface="Calibri"/>
            </a:endParaRPr>
          </a:p>
        </p:txBody>
      </p:sp>
    </p:spTree>
    <p:extLst>
      <p:ext uri="{BB962C8B-B14F-4D97-AF65-F5344CB8AC3E}">
        <p14:creationId xmlns:p14="http://schemas.microsoft.com/office/powerpoint/2010/main" val="346187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16"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17930E-4202-857B-B127-2651F3DF0F7D}"/>
              </a:ext>
            </a:extLst>
          </p:cNvPr>
          <p:cNvSpPr>
            <a:spLocks noGrp="1"/>
          </p:cNvSpPr>
          <p:nvPr>
            <p:ph type="ctrTitle"/>
          </p:nvPr>
        </p:nvSpPr>
        <p:spPr>
          <a:xfrm>
            <a:off x="4379052" y="262066"/>
            <a:ext cx="7544147" cy="518400"/>
          </a:xfrm>
        </p:spPr>
        <p:txBody>
          <a:bodyPr>
            <a:noAutofit/>
          </a:bodyPr>
          <a:lstStyle/>
          <a:p>
            <a:r>
              <a:rPr lang="de-DE" b="1" dirty="0">
                <a:latin typeface="+mn-lt"/>
              </a:rPr>
              <a:t>Krebsregister RLP</a:t>
            </a:r>
          </a:p>
        </p:txBody>
      </p:sp>
      <p:pic>
        <p:nvPicPr>
          <p:cNvPr id="7" name="Grafik 6">
            <a:extLst>
              <a:ext uri="{FF2B5EF4-FFF2-40B4-BE49-F238E27FC236}">
                <a16:creationId xmlns:a16="http://schemas.microsoft.com/office/drawing/2014/main" id="{8BF138F5-1EAC-DAE0-6697-3A586DDED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749" y="23255"/>
            <a:ext cx="1923096" cy="896870"/>
          </a:xfrm>
          <a:prstGeom prst="rect">
            <a:avLst/>
          </a:prstGeom>
        </p:spPr>
      </p:pic>
      <p:sp>
        <p:nvSpPr>
          <p:cNvPr id="8" name="Diagonal liegende Ecken des Rechtecks abrunden 3">
            <a:extLst>
              <a:ext uri="{FF2B5EF4-FFF2-40B4-BE49-F238E27FC236}">
                <a16:creationId xmlns:a16="http://schemas.microsoft.com/office/drawing/2014/main" id="{9F1794D8-3372-189F-860A-26A5658921B5}"/>
              </a:ext>
            </a:extLst>
          </p:cNvPr>
          <p:cNvSpPr/>
          <p:nvPr/>
        </p:nvSpPr>
        <p:spPr>
          <a:xfrm>
            <a:off x="4570368" y="1086139"/>
            <a:ext cx="7161513" cy="1426714"/>
          </a:xfrm>
          <a:prstGeom prst="round2DiagRect">
            <a:avLst>
              <a:gd name="adj1" fmla="val 16667"/>
              <a:gd name="adj2" fmla="val 0"/>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b="0" i="0" u="none" strike="noStrike" kern="1200" cap="none" spc="0" normalizeH="0" baseline="0" noProof="0">
                <a:ln>
                  <a:noFill/>
                </a:ln>
                <a:solidFill>
                  <a:srgbClr val="20364C"/>
                </a:solidFill>
                <a:effectLst/>
                <a:uLnTx/>
                <a:uFillTx/>
                <a:ea typeface="+mn-ea"/>
                <a:cs typeface="+mn-cs"/>
              </a:rPr>
              <a:t>Das Krebsregister RLP erfasst flächendeckend stationäre und ambulante Patientendaten zu Auftreten, Behandlung und Verlauf von Tumorerkrankungen. </a:t>
            </a:r>
          </a:p>
        </p:txBody>
      </p:sp>
      <p:sp>
        <p:nvSpPr>
          <p:cNvPr id="9" name="Rechteck 8">
            <a:extLst>
              <a:ext uri="{FF2B5EF4-FFF2-40B4-BE49-F238E27FC236}">
                <a16:creationId xmlns:a16="http://schemas.microsoft.com/office/drawing/2014/main" id="{11686827-2BDB-55D1-53E5-F3CB66159DDB}"/>
              </a:ext>
            </a:extLst>
          </p:cNvPr>
          <p:cNvSpPr/>
          <p:nvPr/>
        </p:nvSpPr>
        <p:spPr>
          <a:xfrm>
            <a:off x="8313913" y="3607545"/>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0" name="Rechteck 9">
            <a:extLst>
              <a:ext uri="{FF2B5EF4-FFF2-40B4-BE49-F238E27FC236}">
                <a16:creationId xmlns:a16="http://schemas.microsoft.com/office/drawing/2014/main" id="{D8FE002E-FACA-E7D9-4BFA-15AFB40B8CF2}"/>
              </a:ext>
            </a:extLst>
          </p:cNvPr>
          <p:cNvSpPr/>
          <p:nvPr/>
        </p:nvSpPr>
        <p:spPr>
          <a:xfrm>
            <a:off x="4447148" y="5141064"/>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1" name="Rechteck 10">
            <a:extLst>
              <a:ext uri="{FF2B5EF4-FFF2-40B4-BE49-F238E27FC236}">
                <a16:creationId xmlns:a16="http://schemas.microsoft.com/office/drawing/2014/main" id="{23128FEC-9AEF-3400-F763-1F44D1FA868D}"/>
              </a:ext>
            </a:extLst>
          </p:cNvPr>
          <p:cNvSpPr/>
          <p:nvPr/>
        </p:nvSpPr>
        <p:spPr>
          <a:xfrm>
            <a:off x="8313912" y="5141064"/>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2" name="Rechteck 11">
            <a:extLst>
              <a:ext uri="{FF2B5EF4-FFF2-40B4-BE49-F238E27FC236}">
                <a16:creationId xmlns:a16="http://schemas.microsoft.com/office/drawing/2014/main" id="{13CC1AFA-DB48-6289-3D66-2661F492FE5F}"/>
              </a:ext>
            </a:extLst>
          </p:cNvPr>
          <p:cNvSpPr/>
          <p:nvPr/>
        </p:nvSpPr>
        <p:spPr>
          <a:xfrm>
            <a:off x="4447147" y="3637139"/>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3" name="Textfeld 12">
            <a:extLst>
              <a:ext uri="{FF2B5EF4-FFF2-40B4-BE49-F238E27FC236}">
                <a16:creationId xmlns:a16="http://schemas.microsoft.com/office/drawing/2014/main" id="{2C661A56-2CE2-E5C0-EDF4-89284D22E80D}"/>
              </a:ext>
            </a:extLst>
          </p:cNvPr>
          <p:cNvSpPr txBox="1"/>
          <p:nvPr/>
        </p:nvSpPr>
        <p:spPr>
          <a:xfrm>
            <a:off x="4379052" y="2900592"/>
            <a:ext cx="735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Unser Beitrag zur Verbesserung der onkologischen Versorgung und Behandlung: </a:t>
            </a:r>
          </a:p>
        </p:txBody>
      </p:sp>
      <p:sp>
        <p:nvSpPr>
          <p:cNvPr id="14" name="Textfeld 13">
            <a:extLst>
              <a:ext uri="{FF2B5EF4-FFF2-40B4-BE49-F238E27FC236}">
                <a16:creationId xmlns:a16="http://schemas.microsoft.com/office/drawing/2014/main" id="{28C03C0E-9FA2-AC41-8000-C1ACFE46838C}"/>
              </a:ext>
            </a:extLst>
          </p:cNvPr>
          <p:cNvSpPr txBox="1"/>
          <p:nvPr/>
        </p:nvSpPr>
        <p:spPr>
          <a:xfrm>
            <a:off x="4675076" y="3637139"/>
            <a:ext cx="309782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Bereitstellung von aggregierten Daten und Auswertungen für  Melder, Forschende und Politik</a:t>
            </a:r>
          </a:p>
        </p:txBody>
      </p:sp>
      <p:sp>
        <p:nvSpPr>
          <p:cNvPr id="15" name="Textfeld 14">
            <a:extLst>
              <a:ext uri="{FF2B5EF4-FFF2-40B4-BE49-F238E27FC236}">
                <a16:creationId xmlns:a16="http://schemas.microsoft.com/office/drawing/2014/main" id="{F8333BEF-E715-704B-E082-0F40C28F3389}"/>
              </a:ext>
            </a:extLst>
          </p:cNvPr>
          <p:cNvSpPr txBox="1"/>
          <p:nvPr/>
        </p:nvSpPr>
        <p:spPr>
          <a:xfrm>
            <a:off x="8687315" y="3801076"/>
            <a:ext cx="279812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Erfolgreiche Behandlungsmethoden sichtbar machen</a:t>
            </a:r>
          </a:p>
        </p:txBody>
      </p:sp>
      <p:sp>
        <p:nvSpPr>
          <p:cNvPr id="16" name="Textfeld 15">
            <a:extLst>
              <a:ext uri="{FF2B5EF4-FFF2-40B4-BE49-F238E27FC236}">
                <a16:creationId xmlns:a16="http://schemas.microsoft.com/office/drawing/2014/main" id="{3BD4F682-688A-31E5-E860-D085E153A028}"/>
              </a:ext>
            </a:extLst>
          </p:cNvPr>
          <p:cNvSpPr txBox="1"/>
          <p:nvPr/>
        </p:nvSpPr>
        <p:spPr>
          <a:xfrm>
            <a:off x="4633032" y="5442315"/>
            <a:ext cx="31398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20364C"/>
                </a:solidFill>
                <a:effectLst/>
                <a:uLnTx/>
                <a:uFillTx/>
                <a:ea typeface="+mn-ea"/>
                <a:cs typeface="+mn-cs"/>
              </a:rPr>
              <a:t>Bereitstellung von Follow-</a:t>
            </a:r>
            <a:r>
              <a:rPr kumimoji="0" lang="de-DE" sz="2000" b="0" i="0" u="none" strike="noStrike" kern="1200" cap="none" spc="0" normalizeH="0" baseline="0" noProof="0" dirty="0" err="1">
                <a:ln>
                  <a:noFill/>
                </a:ln>
                <a:solidFill>
                  <a:srgbClr val="20364C"/>
                </a:solidFill>
                <a:effectLst/>
                <a:uLnTx/>
                <a:uFillTx/>
                <a:ea typeface="+mn-ea"/>
                <a:cs typeface="+mn-cs"/>
              </a:rPr>
              <a:t>up</a:t>
            </a:r>
            <a:r>
              <a:rPr kumimoji="0" lang="de-DE" sz="2000" b="0" i="0" u="none" strike="noStrike" kern="1200" cap="none" spc="0" normalizeH="0" baseline="0" noProof="0" dirty="0">
                <a:ln>
                  <a:noFill/>
                </a:ln>
                <a:solidFill>
                  <a:srgbClr val="20364C"/>
                </a:solidFill>
                <a:effectLst/>
                <a:uLnTx/>
                <a:uFillTx/>
                <a:ea typeface="+mn-ea"/>
                <a:cs typeface="+mn-cs"/>
              </a:rPr>
              <a:t> Daten für unsere Melder</a:t>
            </a:r>
          </a:p>
        </p:txBody>
      </p:sp>
      <p:sp>
        <p:nvSpPr>
          <p:cNvPr id="17" name="Textfeld 16">
            <a:extLst>
              <a:ext uri="{FF2B5EF4-FFF2-40B4-BE49-F238E27FC236}">
                <a16:creationId xmlns:a16="http://schemas.microsoft.com/office/drawing/2014/main" id="{9DFDE6D3-29EE-3199-6165-46CA4F4A5C3E}"/>
              </a:ext>
            </a:extLst>
          </p:cNvPr>
          <p:cNvSpPr txBox="1"/>
          <p:nvPr/>
        </p:nvSpPr>
        <p:spPr>
          <a:xfrm>
            <a:off x="8701860" y="5442315"/>
            <a:ext cx="278358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Bundesweit einheitliche Qualitätssicherung</a:t>
            </a:r>
          </a:p>
        </p:txBody>
      </p:sp>
      <p:pic>
        <p:nvPicPr>
          <p:cNvPr id="2" name="Grafik 1" descr="Ein Bild, das Symmetrie, Haltevorrichtung, Wand, Im Haus enthält.&#10;&#10;Automatisch generierte Beschreibung">
            <a:extLst>
              <a:ext uri="{FF2B5EF4-FFF2-40B4-BE49-F238E27FC236}">
                <a16:creationId xmlns:a16="http://schemas.microsoft.com/office/drawing/2014/main" id="{2C4FF4EE-DDD2-66EF-E7AE-733D284D65D3}"/>
              </a:ext>
            </a:extLst>
          </p:cNvPr>
          <p:cNvPicPr>
            <a:picLocks noChangeAspect="1"/>
          </p:cNvPicPr>
          <p:nvPr/>
        </p:nvPicPr>
        <p:blipFill rotWithShape="1">
          <a:blip r:embed="rId5">
            <a:alphaModFix amt="60000"/>
          </a:blip>
          <a:srcRect t="1412" r="23316"/>
          <a:stretch/>
        </p:blipFill>
        <p:spPr>
          <a:xfrm>
            <a:off x="0" y="0"/>
            <a:ext cx="4049673" cy="6784381"/>
          </a:xfrm>
          <a:prstGeom prst="rect">
            <a:avLst/>
          </a:prstGeom>
        </p:spPr>
      </p:pic>
    </p:spTree>
    <p:extLst>
      <p:ext uri="{BB962C8B-B14F-4D97-AF65-F5344CB8AC3E}">
        <p14:creationId xmlns:p14="http://schemas.microsoft.com/office/powerpoint/2010/main" val="1320662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17930E-4202-857B-B127-2651F3DF0F7D}"/>
              </a:ext>
            </a:extLst>
          </p:cNvPr>
          <p:cNvSpPr>
            <a:spLocks noGrp="1"/>
          </p:cNvSpPr>
          <p:nvPr>
            <p:ph type="ctrTitle"/>
          </p:nvPr>
        </p:nvSpPr>
        <p:spPr>
          <a:xfrm>
            <a:off x="4379052" y="262066"/>
            <a:ext cx="7544147" cy="518400"/>
          </a:xfrm>
        </p:spPr>
        <p:txBody>
          <a:bodyPr>
            <a:noAutofit/>
          </a:bodyPr>
          <a:lstStyle/>
          <a:p>
            <a:r>
              <a:rPr lang="de-DE" b="1" dirty="0">
                <a:latin typeface="+mn-lt"/>
              </a:rPr>
              <a:t>Krebsregister RLP</a:t>
            </a:r>
          </a:p>
        </p:txBody>
      </p:sp>
      <p:pic>
        <p:nvPicPr>
          <p:cNvPr id="7" name="Grafik 6">
            <a:extLst>
              <a:ext uri="{FF2B5EF4-FFF2-40B4-BE49-F238E27FC236}">
                <a16:creationId xmlns:a16="http://schemas.microsoft.com/office/drawing/2014/main" id="{8BF138F5-1EAC-DAE0-6697-3A586DDED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749" y="23255"/>
            <a:ext cx="1923096" cy="896870"/>
          </a:xfrm>
          <a:prstGeom prst="rect">
            <a:avLst/>
          </a:prstGeom>
        </p:spPr>
      </p:pic>
      <p:sp>
        <p:nvSpPr>
          <p:cNvPr id="9" name="Rechteck 8">
            <a:extLst>
              <a:ext uri="{FF2B5EF4-FFF2-40B4-BE49-F238E27FC236}">
                <a16:creationId xmlns:a16="http://schemas.microsoft.com/office/drawing/2014/main" id="{11686827-2BDB-55D1-53E5-F3CB66159DDB}"/>
              </a:ext>
            </a:extLst>
          </p:cNvPr>
          <p:cNvSpPr/>
          <p:nvPr/>
        </p:nvSpPr>
        <p:spPr>
          <a:xfrm>
            <a:off x="8313910" y="2840607"/>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0" name="Rechteck 9">
            <a:extLst>
              <a:ext uri="{FF2B5EF4-FFF2-40B4-BE49-F238E27FC236}">
                <a16:creationId xmlns:a16="http://schemas.microsoft.com/office/drawing/2014/main" id="{D8FE002E-FACA-E7D9-4BFA-15AFB40B8CF2}"/>
              </a:ext>
            </a:extLst>
          </p:cNvPr>
          <p:cNvSpPr/>
          <p:nvPr/>
        </p:nvSpPr>
        <p:spPr>
          <a:xfrm>
            <a:off x="4409325" y="4632871"/>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1" name="Rechteck 10">
            <a:extLst>
              <a:ext uri="{FF2B5EF4-FFF2-40B4-BE49-F238E27FC236}">
                <a16:creationId xmlns:a16="http://schemas.microsoft.com/office/drawing/2014/main" id="{23128FEC-9AEF-3400-F763-1F44D1FA868D}"/>
              </a:ext>
            </a:extLst>
          </p:cNvPr>
          <p:cNvSpPr/>
          <p:nvPr/>
        </p:nvSpPr>
        <p:spPr>
          <a:xfrm>
            <a:off x="8313908" y="4641737"/>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2" name="Rechteck 11">
            <a:extLst>
              <a:ext uri="{FF2B5EF4-FFF2-40B4-BE49-F238E27FC236}">
                <a16:creationId xmlns:a16="http://schemas.microsoft.com/office/drawing/2014/main" id="{13CC1AFA-DB48-6289-3D66-2661F492FE5F}"/>
              </a:ext>
            </a:extLst>
          </p:cNvPr>
          <p:cNvSpPr/>
          <p:nvPr/>
        </p:nvSpPr>
        <p:spPr>
          <a:xfrm>
            <a:off x="4409325" y="2871089"/>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3" name="Textfeld 12">
            <a:extLst>
              <a:ext uri="{FF2B5EF4-FFF2-40B4-BE49-F238E27FC236}">
                <a16:creationId xmlns:a16="http://schemas.microsoft.com/office/drawing/2014/main" id="{2C661A56-2CE2-E5C0-EDF4-89284D22E80D}"/>
              </a:ext>
            </a:extLst>
          </p:cNvPr>
          <p:cNvSpPr txBox="1"/>
          <p:nvPr/>
        </p:nvSpPr>
        <p:spPr>
          <a:xfrm>
            <a:off x="4340884" y="1569933"/>
            <a:ext cx="735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Unser Beitrag zur Verbesserung der onkologischen Versorgung und Behandlung: </a:t>
            </a:r>
          </a:p>
        </p:txBody>
      </p:sp>
      <p:sp>
        <p:nvSpPr>
          <p:cNvPr id="14" name="Textfeld 13">
            <a:extLst>
              <a:ext uri="{FF2B5EF4-FFF2-40B4-BE49-F238E27FC236}">
                <a16:creationId xmlns:a16="http://schemas.microsoft.com/office/drawing/2014/main" id="{28C03C0E-9FA2-AC41-8000-C1ACFE46838C}"/>
              </a:ext>
            </a:extLst>
          </p:cNvPr>
          <p:cNvSpPr txBox="1"/>
          <p:nvPr/>
        </p:nvSpPr>
        <p:spPr>
          <a:xfrm>
            <a:off x="4632879" y="3018453"/>
            <a:ext cx="309782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Unterstützung von Zertifizierungen (z.B. im Rahmen von Vorträgen)</a:t>
            </a:r>
          </a:p>
        </p:txBody>
      </p:sp>
      <p:sp>
        <p:nvSpPr>
          <p:cNvPr id="15" name="Textfeld 14">
            <a:extLst>
              <a:ext uri="{FF2B5EF4-FFF2-40B4-BE49-F238E27FC236}">
                <a16:creationId xmlns:a16="http://schemas.microsoft.com/office/drawing/2014/main" id="{F8333BEF-E715-704B-E082-0F40C28F3389}"/>
              </a:ext>
            </a:extLst>
          </p:cNvPr>
          <p:cNvSpPr txBox="1"/>
          <p:nvPr/>
        </p:nvSpPr>
        <p:spPr>
          <a:xfrm>
            <a:off x="8701858" y="2979980"/>
            <a:ext cx="2798125"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Qualitätskonferenzen: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 regional, landesweit und länderübergreifend</a:t>
            </a:r>
          </a:p>
        </p:txBody>
      </p:sp>
      <p:sp>
        <p:nvSpPr>
          <p:cNvPr id="16" name="Textfeld 15">
            <a:extLst>
              <a:ext uri="{FF2B5EF4-FFF2-40B4-BE49-F238E27FC236}">
                <a16:creationId xmlns:a16="http://schemas.microsoft.com/office/drawing/2014/main" id="{3BD4F682-688A-31E5-E860-D085E153A028}"/>
              </a:ext>
            </a:extLst>
          </p:cNvPr>
          <p:cNvSpPr txBox="1"/>
          <p:nvPr/>
        </p:nvSpPr>
        <p:spPr>
          <a:xfrm>
            <a:off x="4692025" y="4934124"/>
            <a:ext cx="297953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Übermittlung der Daten an das </a:t>
            </a:r>
            <a:r>
              <a:rPr kumimoji="0" lang="de-DE" sz="2000" b="0" i="0" u="none" strike="noStrike" kern="1200" cap="none" spc="0" normalizeH="0" baseline="0" noProof="0" err="1">
                <a:ln>
                  <a:noFill/>
                </a:ln>
                <a:solidFill>
                  <a:srgbClr val="20364C"/>
                </a:solidFill>
                <a:effectLst/>
                <a:uLnTx/>
                <a:uFillTx/>
                <a:ea typeface="+mn-ea"/>
                <a:cs typeface="+mn-cs"/>
              </a:rPr>
              <a:t>ZfKD</a:t>
            </a:r>
            <a:r>
              <a:rPr kumimoji="0" lang="de-DE" sz="2000" b="0" i="0" u="none" strike="noStrike" kern="1200" cap="none" spc="0" normalizeH="0" baseline="0" noProof="0">
                <a:ln>
                  <a:noFill/>
                </a:ln>
                <a:solidFill>
                  <a:srgbClr val="20364C"/>
                </a:solidFill>
                <a:effectLst/>
                <a:uLnTx/>
                <a:uFillTx/>
                <a:ea typeface="+mn-ea"/>
                <a:cs typeface="+mn-cs"/>
              </a:rPr>
              <a:t> (§ 3 BKRG)</a:t>
            </a:r>
          </a:p>
        </p:txBody>
      </p:sp>
      <p:sp>
        <p:nvSpPr>
          <p:cNvPr id="17" name="Textfeld 16">
            <a:extLst>
              <a:ext uri="{FF2B5EF4-FFF2-40B4-BE49-F238E27FC236}">
                <a16:creationId xmlns:a16="http://schemas.microsoft.com/office/drawing/2014/main" id="{9DFDE6D3-29EE-3199-6165-46CA4F4A5C3E}"/>
              </a:ext>
            </a:extLst>
          </p:cNvPr>
          <p:cNvSpPr txBox="1"/>
          <p:nvPr/>
        </p:nvSpPr>
        <p:spPr>
          <a:xfrm>
            <a:off x="8701858" y="4789101"/>
            <a:ext cx="278358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Darstellung der Versorgungssituation in RLP</a:t>
            </a:r>
          </a:p>
        </p:txBody>
      </p:sp>
      <p:pic>
        <p:nvPicPr>
          <p:cNvPr id="2" name="Grafik 1" descr="Ein Bild, das Symmetrie, Haltevorrichtung, Wand, Im Haus enthält.&#10;&#10;Automatisch generierte Beschreibung">
            <a:extLst>
              <a:ext uri="{FF2B5EF4-FFF2-40B4-BE49-F238E27FC236}">
                <a16:creationId xmlns:a16="http://schemas.microsoft.com/office/drawing/2014/main" id="{2C4FF4EE-DDD2-66EF-E7AE-733D284D65D3}"/>
              </a:ext>
            </a:extLst>
          </p:cNvPr>
          <p:cNvPicPr>
            <a:picLocks noChangeAspect="1"/>
          </p:cNvPicPr>
          <p:nvPr/>
        </p:nvPicPr>
        <p:blipFill rotWithShape="1">
          <a:blip r:embed="rId5">
            <a:alphaModFix amt="60000"/>
          </a:blip>
          <a:srcRect t="1412" r="23316"/>
          <a:stretch/>
        </p:blipFill>
        <p:spPr>
          <a:xfrm>
            <a:off x="0" y="0"/>
            <a:ext cx="4049673" cy="6784381"/>
          </a:xfrm>
          <a:prstGeom prst="rect">
            <a:avLst/>
          </a:prstGeom>
        </p:spPr>
      </p:pic>
    </p:spTree>
    <p:extLst>
      <p:ext uri="{BB962C8B-B14F-4D97-AF65-F5344CB8AC3E}">
        <p14:creationId xmlns:p14="http://schemas.microsoft.com/office/powerpoint/2010/main" val="260564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26" descr="Ein Bild, das Screenshot, Licht, Kunst, Design enthält.&#10;&#10;Automatisch generierte Beschreibung">
            <a:extLst>
              <a:ext uri="{FF2B5EF4-FFF2-40B4-BE49-F238E27FC236}">
                <a16:creationId xmlns:a16="http://schemas.microsoft.com/office/drawing/2014/main" id="{E21E2156-FB4A-FFDB-A5E0-B3553C3AACF0}"/>
              </a:ext>
            </a:extLst>
          </p:cNvPr>
          <p:cNvPicPr>
            <a:picLocks noGrp="1" noChangeAspect="1"/>
          </p:cNvPicPr>
          <p:nvPr>
            <p:ph type="pic" sz="quarter" idx="11"/>
          </p:nvPr>
        </p:nvPicPr>
        <p:blipFill>
          <a:blip r:embed="rId2">
            <a:alphaModFix amt="80000"/>
          </a:blip>
          <a:srcRect l="10526" r="10526"/>
          <a:stretch>
            <a:fillRect/>
          </a:stretch>
        </p:blipFill>
        <p:spPr/>
      </p:pic>
      <p:sp>
        <p:nvSpPr>
          <p:cNvPr id="3" name="Titel 2">
            <a:extLst>
              <a:ext uri="{FF2B5EF4-FFF2-40B4-BE49-F238E27FC236}">
                <a16:creationId xmlns:a16="http://schemas.microsoft.com/office/drawing/2014/main" id="{9BB2E124-F08E-B518-76EF-9BF2C668A61E}"/>
              </a:ext>
            </a:extLst>
          </p:cNvPr>
          <p:cNvSpPr>
            <a:spLocks noGrp="1"/>
          </p:cNvSpPr>
          <p:nvPr>
            <p:ph type="ctrTitle"/>
          </p:nvPr>
        </p:nvSpPr>
        <p:spPr>
          <a:xfrm>
            <a:off x="4379052" y="248343"/>
            <a:ext cx="7544147" cy="518400"/>
          </a:xfrm>
        </p:spPr>
        <p:txBody>
          <a:bodyPr>
            <a:noAutofit/>
          </a:bodyPr>
          <a:lstStyle/>
          <a:p>
            <a:r>
              <a:rPr lang="de-DE" b="1" dirty="0">
                <a:latin typeface="+mn-lt"/>
              </a:rPr>
              <a:t>Public Health Systems</a:t>
            </a:r>
          </a:p>
        </p:txBody>
      </p:sp>
      <p:sp>
        <p:nvSpPr>
          <p:cNvPr id="8" name="Diagonal liegende Ecken des Rechtecks abrunden 3">
            <a:extLst>
              <a:ext uri="{FF2B5EF4-FFF2-40B4-BE49-F238E27FC236}">
                <a16:creationId xmlns:a16="http://schemas.microsoft.com/office/drawing/2014/main" id="{96E3EBE9-B9C3-1967-60A5-83503EBCFD26}"/>
              </a:ext>
            </a:extLst>
          </p:cNvPr>
          <p:cNvSpPr/>
          <p:nvPr/>
        </p:nvSpPr>
        <p:spPr>
          <a:xfrm>
            <a:off x="4447148" y="1022380"/>
            <a:ext cx="7411697" cy="1418669"/>
          </a:xfrm>
          <a:prstGeom prst="round2DiagRect">
            <a:avLst>
              <a:gd name="adj1" fmla="val 16667"/>
              <a:gd name="adj2" fmla="val 0"/>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b="0" i="0" u="none" strike="noStrike" kern="1200" cap="none" spc="0" normalizeH="0" baseline="0" noProof="0">
                <a:ln>
                  <a:noFill/>
                </a:ln>
                <a:solidFill>
                  <a:srgbClr val="20364C"/>
                </a:solidFill>
                <a:effectLst/>
                <a:uLnTx/>
                <a:uFillTx/>
                <a:ea typeface="+mn-ea"/>
                <a:cs typeface="+mn-cs"/>
              </a:rPr>
              <a:t>Der Bereich Public Health Systems unterstützt den öffentlichen Gesundheitsbereich mit Prozessen und Systemen zur digitalen Erhebung, Verarbeitung und Auswertung von Daten.</a:t>
            </a:r>
          </a:p>
        </p:txBody>
      </p:sp>
      <p:sp>
        <p:nvSpPr>
          <p:cNvPr id="9" name="Rechteck 8">
            <a:extLst>
              <a:ext uri="{FF2B5EF4-FFF2-40B4-BE49-F238E27FC236}">
                <a16:creationId xmlns:a16="http://schemas.microsoft.com/office/drawing/2014/main" id="{CC344C95-6566-13ED-3C03-1E523A7B388E}"/>
              </a:ext>
            </a:extLst>
          </p:cNvPr>
          <p:cNvSpPr/>
          <p:nvPr/>
        </p:nvSpPr>
        <p:spPr>
          <a:xfrm>
            <a:off x="8313913" y="3607545"/>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0" name="Rechteck 9">
            <a:extLst>
              <a:ext uri="{FF2B5EF4-FFF2-40B4-BE49-F238E27FC236}">
                <a16:creationId xmlns:a16="http://schemas.microsoft.com/office/drawing/2014/main" id="{C68DF7AA-893D-3573-6E0B-34467353B667}"/>
              </a:ext>
            </a:extLst>
          </p:cNvPr>
          <p:cNvSpPr/>
          <p:nvPr/>
        </p:nvSpPr>
        <p:spPr>
          <a:xfrm>
            <a:off x="4447148" y="5141064"/>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1" name="Rechteck 10">
            <a:extLst>
              <a:ext uri="{FF2B5EF4-FFF2-40B4-BE49-F238E27FC236}">
                <a16:creationId xmlns:a16="http://schemas.microsoft.com/office/drawing/2014/main" id="{5E4B28AA-56AA-3316-9686-7DA2871EBA15}"/>
              </a:ext>
            </a:extLst>
          </p:cNvPr>
          <p:cNvSpPr/>
          <p:nvPr/>
        </p:nvSpPr>
        <p:spPr>
          <a:xfrm>
            <a:off x="8313912" y="5141064"/>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2" name="Rechteck 11">
            <a:extLst>
              <a:ext uri="{FF2B5EF4-FFF2-40B4-BE49-F238E27FC236}">
                <a16:creationId xmlns:a16="http://schemas.microsoft.com/office/drawing/2014/main" id="{2150D265-3D8C-7404-D35A-BB38620041D1}"/>
              </a:ext>
            </a:extLst>
          </p:cNvPr>
          <p:cNvSpPr/>
          <p:nvPr/>
        </p:nvSpPr>
        <p:spPr>
          <a:xfrm>
            <a:off x="4447148" y="3607545"/>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3" name="Textfeld 12">
            <a:extLst>
              <a:ext uri="{FF2B5EF4-FFF2-40B4-BE49-F238E27FC236}">
                <a16:creationId xmlns:a16="http://schemas.microsoft.com/office/drawing/2014/main" id="{D4720482-C606-340D-3DC7-2A560ACAA335}"/>
              </a:ext>
            </a:extLst>
          </p:cNvPr>
          <p:cNvSpPr txBox="1"/>
          <p:nvPr/>
        </p:nvSpPr>
        <p:spPr>
          <a:xfrm>
            <a:off x="4379052" y="2900592"/>
            <a:ext cx="735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Bei diesen Aufgaben konnten wir den öffentlichen Gesundheitsbereich bereits unterstützen: </a:t>
            </a:r>
          </a:p>
        </p:txBody>
      </p:sp>
      <p:sp>
        <p:nvSpPr>
          <p:cNvPr id="14" name="Textfeld 13">
            <a:extLst>
              <a:ext uri="{FF2B5EF4-FFF2-40B4-BE49-F238E27FC236}">
                <a16:creationId xmlns:a16="http://schemas.microsoft.com/office/drawing/2014/main" id="{EBBB53EE-47D5-CB88-1766-F0F34DAB682A}"/>
              </a:ext>
            </a:extLst>
          </p:cNvPr>
          <p:cNvSpPr txBox="1"/>
          <p:nvPr/>
        </p:nvSpPr>
        <p:spPr>
          <a:xfrm>
            <a:off x="4701467" y="3801076"/>
            <a:ext cx="303629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Terminregistrierung und Dokumentation der Covid-19-Impfung</a:t>
            </a:r>
          </a:p>
        </p:txBody>
      </p:sp>
      <p:sp>
        <p:nvSpPr>
          <p:cNvPr id="15" name="Textfeld 14">
            <a:extLst>
              <a:ext uri="{FF2B5EF4-FFF2-40B4-BE49-F238E27FC236}">
                <a16:creationId xmlns:a16="http://schemas.microsoft.com/office/drawing/2014/main" id="{323D805E-2671-2FAF-BC10-BB43018F3A32}"/>
              </a:ext>
            </a:extLst>
          </p:cNvPr>
          <p:cNvSpPr txBox="1"/>
          <p:nvPr/>
        </p:nvSpPr>
        <p:spPr>
          <a:xfrm>
            <a:off x="8502300" y="3746452"/>
            <a:ext cx="316815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Übermittlung von Nachweisen im Rahmen des Masernschutzgesetz</a:t>
            </a:r>
          </a:p>
        </p:txBody>
      </p:sp>
      <p:sp>
        <p:nvSpPr>
          <p:cNvPr id="16" name="Textfeld 15">
            <a:extLst>
              <a:ext uri="{FF2B5EF4-FFF2-40B4-BE49-F238E27FC236}">
                <a16:creationId xmlns:a16="http://schemas.microsoft.com/office/drawing/2014/main" id="{5EB5C803-CFC9-471F-E29C-433E5B6B3C31}"/>
              </a:ext>
            </a:extLst>
          </p:cNvPr>
          <p:cNvSpPr txBox="1"/>
          <p:nvPr/>
        </p:nvSpPr>
        <p:spPr>
          <a:xfrm>
            <a:off x="4917242" y="5283495"/>
            <a:ext cx="260474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Monitoring der Viruslast und -variante im Abwasser</a:t>
            </a:r>
          </a:p>
        </p:txBody>
      </p:sp>
      <p:sp>
        <p:nvSpPr>
          <p:cNvPr id="17" name="Textfeld 16">
            <a:extLst>
              <a:ext uri="{FF2B5EF4-FFF2-40B4-BE49-F238E27FC236}">
                <a16:creationId xmlns:a16="http://schemas.microsoft.com/office/drawing/2014/main" id="{9016C71E-3A16-F709-8E59-9B23519E3AC8}"/>
              </a:ext>
            </a:extLst>
          </p:cNvPr>
          <p:cNvSpPr txBox="1"/>
          <p:nvPr/>
        </p:nvSpPr>
        <p:spPr>
          <a:xfrm>
            <a:off x="8694588" y="5283495"/>
            <a:ext cx="278358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Übermittlung von Schulanfängern an Gesundheitsämter</a:t>
            </a:r>
          </a:p>
        </p:txBody>
      </p:sp>
      <p:pic>
        <p:nvPicPr>
          <p:cNvPr id="4" name="Grafik 3" descr="Ein Bild, das Screenshot, Schrift, Text, Kreis enthält.&#10;&#10;Automatisch generierte Beschreibung">
            <a:extLst>
              <a:ext uri="{FF2B5EF4-FFF2-40B4-BE49-F238E27FC236}">
                <a16:creationId xmlns:a16="http://schemas.microsoft.com/office/drawing/2014/main" id="{E0FAD421-3D6C-AD3D-2C48-0EEE9F020FFD}"/>
              </a:ext>
            </a:extLst>
          </p:cNvPr>
          <p:cNvPicPr>
            <a:picLocks noChangeAspect="1"/>
          </p:cNvPicPr>
          <p:nvPr/>
        </p:nvPicPr>
        <p:blipFill>
          <a:blip r:embed="rId3"/>
          <a:stretch>
            <a:fillRect/>
          </a:stretch>
        </p:blipFill>
        <p:spPr>
          <a:xfrm>
            <a:off x="9883873" y="49548"/>
            <a:ext cx="2039326" cy="779303"/>
          </a:xfrm>
          <a:prstGeom prst="rect">
            <a:avLst/>
          </a:prstGeom>
        </p:spPr>
      </p:pic>
    </p:spTree>
    <p:extLst>
      <p:ext uri="{BB962C8B-B14F-4D97-AF65-F5344CB8AC3E}">
        <p14:creationId xmlns:p14="http://schemas.microsoft.com/office/powerpoint/2010/main" val="134228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26" descr="Ein Bild, das Screenshot, Licht, Kunst, Design enthält.&#10;&#10;Automatisch generierte Beschreibung">
            <a:extLst>
              <a:ext uri="{FF2B5EF4-FFF2-40B4-BE49-F238E27FC236}">
                <a16:creationId xmlns:a16="http://schemas.microsoft.com/office/drawing/2014/main" id="{E21E2156-FB4A-FFDB-A5E0-B3553C3AACF0}"/>
              </a:ext>
            </a:extLst>
          </p:cNvPr>
          <p:cNvPicPr>
            <a:picLocks noGrp="1" noChangeAspect="1"/>
          </p:cNvPicPr>
          <p:nvPr>
            <p:ph type="pic" sz="quarter" idx="11"/>
          </p:nvPr>
        </p:nvPicPr>
        <p:blipFill>
          <a:blip r:embed="rId2">
            <a:alphaModFix amt="80000"/>
          </a:blip>
          <a:srcRect l="10526" r="10526"/>
          <a:stretch>
            <a:fillRect/>
          </a:stretch>
        </p:blipFill>
        <p:spPr/>
      </p:pic>
      <p:sp>
        <p:nvSpPr>
          <p:cNvPr id="3" name="Titel 2">
            <a:extLst>
              <a:ext uri="{FF2B5EF4-FFF2-40B4-BE49-F238E27FC236}">
                <a16:creationId xmlns:a16="http://schemas.microsoft.com/office/drawing/2014/main" id="{9BB2E124-F08E-B518-76EF-9BF2C668A61E}"/>
              </a:ext>
            </a:extLst>
          </p:cNvPr>
          <p:cNvSpPr>
            <a:spLocks noGrp="1"/>
          </p:cNvSpPr>
          <p:nvPr>
            <p:ph type="ctrTitle"/>
          </p:nvPr>
        </p:nvSpPr>
        <p:spPr>
          <a:xfrm>
            <a:off x="4379052" y="248343"/>
            <a:ext cx="7544147" cy="518400"/>
          </a:xfrm>
        </p:spPr>
        <p:txBody>
          <a:bodyPr>
            <a:noAutofit/>
          </a:bodyPr>
          <a:lstStyle/>
          <a:p>
            <a:r>
              <a:rPr lang="de-DE" b="1" dirty="0">
                <a:latin typeface="+mn-lt"/>
              </a:rPr>
              <a:t>Public Health Systems</a:t>
            </a:r>
          </a:p>
        </p:txBody>
      </p:sp>
      <p:sp>
        <p:nvSpPr>
          <p:cNvPr id="9" name="Rechteck 8">
            <a:extLst>
              <a:ext uri="{FF2B5EF4-FFF2-40B4-BE49-F238E27FC236}">
                <a16:creationId xmlns:a16="http://schemas.microsoft.com/office/drawing/2014/main" id="{CC344C95-6566-13ED-3C03-1E523A7B388E}"/>
              </a:ext>
            </a:extLst>
          </p:cNvPr>
          <p:cNvSpPr/>
          <p:nvPr/>
        </p:nvSpPr>
        <p:spPr>
          <a:xfrm>
            <a:off x="8229069" y="2722598"/>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0" name="Rechteck 9">
            <a:extLst>
              <a:ext uri="{FF2B5EF4-FFF2-40B4-BE49-F238E27FC236}">
                <a16:creationId xmlns:a16="http://schemas.microsoft.com/office/drawing/2014/main" id="{C68DF7AA-893D-3573-6E0B-34467353B667}"/>
              </a:ext>
            </a:extLst>
          </p:cNvPr>
          <p:cNvSpPr/>
          <p:nvPr/>
        </p:nvSpPr>
        <p:spPr>
          <a:xfrm>
            <a:off x="4429815" y="4608866"/>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1" name="Rechteck 10">
            <a:extLst>
              <a:ext uri="{FF2B5EF4-FFF2-40B4-BE49-F238E27FC236}">
                <a16:creationId xmlns:a16="http://schemas.microsoft.com/office/drawing/2014/main" id="{5E4B28AA-56AA-3316-9686-7DA2871EBA15}"/>
              </a:ext>
            </a:extLst>
          </p:cNvPr>
          <p:cNvSpPr/>
          <p:nvPr/>
        </p:nvSpPr>
        <p:spPr>
          <a:xfrm>
            <a:off x="8237710" y="4608866"/>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20364C"/>
                </a:solidFill>
                <a:effectLst/>
                <a:uLnTx/>
                <a:uFillTx/>
                <a:ea typeface="+mn-ea"/>
                <a:cs typeface="+mn-cs"/>
              </a:rPr>
              <a:t>. . . </a:t>
            </a:r>
          </a:p>
        </p:txBody>
      </p:sp>
      <p:sp>
        <p:nvSpPr>
          <p:cNvPr id="12" name="Rechteck 11">
            <a:extLst>
              <a:ext uri="{FF2B5EF4-FFF2-40B4-BE49-F238E27FC236}">
                <a16:creationId xmlns:a16="http://schemas.microsoft.com/office/drawing/2014/main" id="{2150D265-3D8C-7404-D35A-BB38620041D1}"/>
              </a:ext>
            </a:extLst>
          </p:cNvPr>
          <p:cNvSpPr/>
          <p:nvPr/>
        </p:nvSpPr>
        <p:spPr>
          <a:xfrm>
            <a:off x="4429817" y="2722598"/>
            <a:ext cx="3544933" cy="1310392"/>
          </a:xfrm>
          <a:prstGeom prst="rect">
            <a:avLst/>
          </a:prstGeom>
          <a:solidFill>
            <a:srgbClr val="E8F7F9"/>
          </a:solidFill>
          <a:ln w="25400">
            <a:solidFill>
              <a:srgbClr val="79B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0364C"/>
              </a:solidFill>
              <a:effectLst/>
              <a:uLnTx/>
              <a:uFillTx/>
              <a:latin typeface="Rotunda Hair-Light" pitchFamily="2" charset="0"/>
              <a:ea typeface="+mn-ea"/>
              <a:cs typeface="+mn-cs"/>
            </a:endParaRPr>
          </a:p>
        </p:txBody>
      </p:sp>
      <p:sp>
        <p:nvSpPr>
          <p:cNvPr id="13" name="Textfeld 12">
            <a:extLst>
              <a:ext uri="{FF2B5EF4-FFF2-40B4-BE49-F238E27FC236}">
                <a16:creationId xmlns:a16="http://schemas.microsoft.com/office/drawing/2014/main" id="{D4720482-C606-340D-3DC7-2A560ACAA335}"/>
              </a:ext>
            </a:extLst>
          </p:cNvPr>
          <p:cNvSpPr txBox="1"/>
          <p:nvPr/>
        </p:nvSpPr>
        <p:spPr>
          <a:xfrm>
            <a:off x="4429817" y="1776929"/>
            <a:ext cx="7352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Weitere Aufgaben des Geschäftsbereichs PHS: </a:t>
            </a:r>
          </a:p>
        </p:txBody>
      </p:sp>
      <p:pic>
        <p:nvPicPr>
          <p:cNvPr id="4" name="Grafik 3" descr="Ein Bild, das Screenshot, Schrift, Text, Kreis enthält.&#10;&#10;Automatisch generierte Beschreibung">
            <a:extLst>
              <a:ext uri="{FF2B5EF4-FFF2-40B4-BE49-F238E27FC236}">
                <a16:creationId xmlns:a16="http://schemas.microsoft.com/office/drawing/2014/main" id="{E0FAD421-3D6C-AD3D-2C48-0EEE9F020FFD}"/>
              </a:ext>
            </a:extLst>
          </p:cNvPr>
          <p:cNvPicPr>
            <a:picLocks noChangeAspect="1"/>
          </p:cNvPicPr>
          <p:nvPr/>
        </p:nvPicPr>
        <p:blipFill>
          <a:blip r:embed="rId3"/>
          <a:stretch>
            <a:fillRect/>
          </a:stretch>
        </p:blipFill>
        <p:spPr>
          <a:xfrm>
            <a:off x="9883873" y="49548"/>
            <a:ext cx="2039326" cy="779303"/>
          </a:xfrm>
          <a:prstGeom prst="rect">
            <a:avLst/>
          </a:prstGeom>
        </p:spPr>
      </p:pic>
      <p:sp>
        <p:nvSpPr>
          <p:cNvPr id="2" name="Textfeld 1">
            <a:extLst>
              <a:ext uri="{FF2B5EF4-FFF2-40B4-BE49-F238E27FC236}">
                <a16:creationId xmlns:a16="http://schemas.microsoft.com/office/drawing/2014/main" id="{450B4572-2FC5-C0CF-C317-852F1D673CDD}"/>
              </a:ext>
            </a:extLst>
          </p:cNvPr>
          <p:cNvSpPr txBox="1"/>
          <p:nvPr/>
        </p:nvSpPr>
        <p:spPr>
          <a:xfrm>
            <a:off x="4684136" y="3054628"/>
            <a:ext cx="30362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20364C"/>
                </a:solidFill>
                <a:effectLst/>
                <a:uLnTx/>
                <a:uFillTx/>
                <a:ea typeface="+mn-ea"/>
                <a:cs typeface="+mn-cs"/>
              </a:rPr>
              <a:t>Aufbau und Betrieb von neuen digitalen Registern</a:t>
            </a:r>
          </a:p>
        </p:txBody>
      </p:sp>
      <p:sp>
        <p:nvSpPr>
          <p:cNvPr id="6" name="Textfeld 5">
            <a:extLst>
              <a:ext uri="{FF2B5EF4-FFF2-40B4-BE49-F238E27FC236}">
                <a16:creationId xmlns:a16="http://schemas.microsoft.com/office/drawing/2014/main" id="{4C4E379E-C023-FF82-5004-A111F03561E2}"/>
              </a:ext>
            </a:extLst>
          </p:cNvPr>
          <p:cNvSpPr txBox="1"/>
          <p:nvPr/>
        </p:nvSpPr>
        <p:spPr>
          <a:xfrm>
            <a:off x="8492031" y="3066232"/>
            <a:ext cx="30362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Aufbau einer Treuhandstelle</a:t>
            </a:r>
          </a:p>
        </p:txBody>
      </p:sp>
      <p:sp>
        <p:nvSpPr>
          <p:cNvPr id="7" name="Textfeld 6">
            <a:extLst>
              <a:ext uri="{FF2B5EF4-FFF2-40B4-BE49-F238E27FC236}">
                <a16:creationId xmlns:a16="http://schemas.microsoft.com/office/drawing/2014/main" id="{A501CC56-A028-6AC6-32E2-3D574ABC58A1}"/>
              </a:ext>
            </a:extLst>
          </p:cNvPr>
          <p:cNvSpPr txBox="1"/>
          <p:nvPr/>
        </p:nvSpPr>
        <p:spPr>
          <a:xfrm>
            <a:off x="4684136" y="4910119"/>
            <a:ext cx="30362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a:ln>
                  <a:noFill/>
                </a:ln>
                <a:solidFill>
                  <a:srgbClr val="20364C"/>
                </a:solidFill>
                <a:effectLst/>
                <a:uLnTx/>
                <a:uFillTx/>
                <a:ea typeface="+mn-ea"/>
                <a:cs typeface="+mn-cs"/>
              </a:rPr>
              <a:t>Neue Dienstleistungen und Produkte in Entwicklung</a:t>
            </a:r>
          </a:p>
        </p:txBody>
      </p:sp>
    </p:spTree>
    <p:extLst>
      <p:ext uri="{BB962C8B-B14F-4D97-AF65-F5344CB8AC3E}">
        <p14:creationId xmlns:p14="http://schemas.microsoft.com/office/powerpoint/2010/main" val="413243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Gerade Verbindung 28">
            <a:extLst>
              <a:ext uri="{FF2B5EF4-FFF2-40B4-BE49-F238E27FC236}">
                <a16:creationId xmlns:a16="http://schemas.microsoft.com/office/drawing/2014/main" id="{EF4D2604-31B2-686D-4751-5E1E45B9177B}"/>
              </a:ext>
            </a:extLst>
          </p:cNvPr>
          <p:cNvCxnSpPr>
            <a:cxnSpLocks/>
          </p:cNvCxnSpPr>
          <p:nvPr/>
        </p:nvCxnSpPr>
        <p:spPr>
          <a:xfrm rot="18900000" flipH="1">
            <a:off x="7089674" y="1606325"/>
            <a:ext cx="900000" cy="0"/>
          </a:xfrm>
          <a:prstGeom prst="line">
            <a:avLst/>
          </a:prstGeom>
          <a:ln w="25400" cap="rnd">
            <a:solidFill>
              <a:srgbClr val="798694"/>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399F4E3-7528-63CB-230B-FEBC6A266599}"/>
              </a:ext>
            </a:extLst>
          </p:cNvPr>
          <p:cNvCxnSpPr>
            <a:cxnSpLocks/>
          </p:cNvCxnSpPr>
          <p:nvPr/>
        </p:nvCxnSpPr>
        <p:spPr>
          <a:xfrm rot="5400000" flipV="1">
            <a:off x="5646000" y="5514501"/>
            <a:ext cx="900000" cy="0"/>
          </a:xfrm>
          <a:prstGeom prst="line">
            <a:avLst/>
          </a:prstGeom>
          <a:ln w="25400" cap="rnd">
            <a:solidFill>
              <a:srgbClr val="20364C"/>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5FCA06E8-A12E-B682-2D20-63ED0ACA5CCB}"/>
              </a:ext>
            </a:extLst>
          </p:cNvPr>
          <p:cNvCxnSpPr>
            <a:cxnSpLocks/>
          </p:cNvCxnSpPr>
          <p:nvPr/>
        </p:nvCxnSpPr>
        <p:spPr>
          <a:xfrm rot="20520000" flipH="1" flipV="1">
            <a:off x="3518630" y="3972781"/>
            <a:ext cx="900000" cy="0"/>
          </a:xfrm>
          <a:prstGeom prst="line">
            <a:avLst/>
          </a:prstGeom>
          <a:ln w="25400" cap="rnd">
            <a:solidFill>
              <a:srgbClr val="00809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F3B6C983-7C91-BDA7-5FEE-161D18CEA025}"/>
              </a:ext>
            </a:extLst>
          </p:cNvPr>
          <p:cNvCxnSpPr>
            <a:cxnSpLocks/>
          </p:cNvCxnSpPr>
          <p:nvPr/>
        </p:nvCxnSpPr>
        <p:spPr>
          <a:xfrm rot="1080000" flipV="1">
            <a:off x="7761577" y="3972781"/>
            <a:ext cx="900000" cy="0"/>
          </a:xfrm>
          <a:prstGeom prst="line">
            <a:avLst/>
          </a:prstGeom>
          <a:ln w="25400" cap="rnd">
            <a:solidFill>
              <a:srgbClr val="4D5E70"/>
            </a:solidFill>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9EEDBA42-83DE-87A9-EA46-D43703637B02}"/>
              </a:ext>
            </a:extLst>
          </p:cNvPr>
          <p:cNvSpPr>
            <a:spLocks noGrp="1"/>
          </p:cNvSpPr>
          <p:nvPr>
            <p:ph type="ctrTitle"/>
          </p:nvPr>
        </p:nvSpPr>
        <p:spPr/>
        <p:txBody>
          <a:bodyPr>
            <a:noAutofit/>
          </a:bodyPr>
          <a:lstStyle/>
          <a:p>
            <a:r>
              <a:rPr lang="de-DE" b="1" dirty="0">
                <a:latin typeface="+mn-lt"/>
              </a:rPr>
              <a:t>Unser Portfolio</a:t>
            </a:r>
          </a:p>
        </p:txBody>
      </p:sp>
      <p:graphicFrame>
        <p:nvGraphicFramePr>
          <p:cNvPr id="7" name="Diagramm 6">
            <a:extLst>
              <a:ext uri="{FF2B5EF4-FFF2-40B4-BE49-F238E27FC236}">
                <a16:creationId xmlns:a16="http://schemas.microsoft.com/office/drawing/2014/main" id="{D3655C8D-C109-3E89-1195-07A4BD76E3A5}"/>
              </a:ext>
            </a:extLst>
          </p:cNvPr>
          <p:cNvGraphicFramePr/>
          <p:nvPr/>
        </p:nvGraphicFramePr>
        <p:xfrm>
          <a:off x="3408623" y="1502883"/>
          <a:ext cx="5374754" cy="3583169"/>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a:extLst>
              <a:ext uri="{FF2B5EF4-FFF2-40B4-BE49-F238E27FC236}">
                <a16:creationId xmlns:a16="http://schemas.microsoft.com/office/drawing/2014/main" id="{92AB0DE2-C877-8E2E-88FC-27FAF56455E3}"/>
              </a:ext>
            </a:extLst>
          </p:cNvPr>
          <p:cNvSpPr/>
          <p:nvPr/>
        </p:nvSpPr>
        <p:spPr>
          <a:xfrm>
            <a:off x="5432555" y="2631022"/>
            <a:ext cx="1326890" cy="1326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7069B189-5CDD-88AF-850E-001F36C3A7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135" y="2973108"/>
            <a:ext cx="971730" cy="642719"/>
          </a:xfrm>
          <a:prstGeom prst="rect">
            <a:avLst/>
          </a:prstGeom>
        </p:spPr>
      </p:pic>
      <p:sp>
        <p:nvSpPr>
          <p:cNvPr id="10" name="Abgerundetes Rechteck 9">
            <a:extLst>
              <a:ext uri="{FF2B5EF4-FFF2-40B4-BE49-F238E27FC236}">
                <a16:creationId xmlns:a16="http://schemas.microsoft.com/office/drawing/2014/main" id="{7C7AEC22-25F0-C3DF-98D6-F3FEF9D65EF3}"/>
              </a:ext>
            </a:extLst>
          </p:cNvPr>
          <p:cNvSpPr/>
          <p:nvPr/>
        </p:nvSpPr>
        <p:spPr>
          <a:xfrm>
            <a:off x="2505351" y="827257"/>
            <a:ext cx="1744741" cy="718249"/>
          </a:xfrm>
          <a:prstGeom prst="roundRect">
            <a:avLst/>
          </a:prstGeom>
          <a:solidFill>
            <a:srgbClr val="008090">
              <a:alpha val="153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Digitale Datenerhebung</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Datensatzdefinition</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Datenmodellierung</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err="1">
                <a:ln>
                  <a:noFill/>
                </a:ln>
                <a:solidFill>
                  <a:srgbClr val="20364C">
                    <a:lumMod val="50000"/>
                  </a:srgbClr>
                </a:solidFill>
                <a:effectLst/>
                <a:uLnTx/>
                <a:uFillTx/>
                <a:ea typeface="+mn-ea"/>
                <a:cs typeface="+mn-cs"/>
              </a:rPr>
              <a:t>MEDoServ</a:t>
            </a:r>
            <a:endParaRPr kumimoji="0" lang="de-DE" sz="1000" b="0" i="0" u="none" strike="noStrike" kern="1200" cap="none" spc="0" normalizeH="0" baseline="0" noProof="0">
              <a:ln>
                <a:noFill/>
              </a:ln>
              <a:solidFill>
                <a:srgbClr val="20364C">
                  <a:lumMod val="50000"/>
                </a:srgbClr>
              </a:solidFill>
              <a:effectLst/>
              <a:uLnTx/>
              <a:uFillTx/>
              <a:ea typeface="+mn-ea"/>
              <a:cs typeface="+mn-cs"/>
            </a:endParaRPr>
          </a:p>
        </p:txBody>
      </p:sp>
      <p:sp>
        <p:nvSpPr>
          <p:cNvPr id="11" name="Abgerundetes Rechteck 10">
            <a:extLst>
              <a:ext uri="{FF2B5EF4-FFF2-40B4-BE49-F238E27FC236}">
                <a16:creationId xmlns:a16="http://schemas.microsoft.com/office/drawing/2014/main" id="{31081EB6-0E53-61ED-A43C-FAEDC3F2D0A7}"/>
              </a:ext>
            </a:extLst>
          </p:cNvPr>
          <p:cNvSpPr/>
          <p:nvPr/>
        </p:nvSpPr>
        <p:spPr>
          <a:xfrm>
            <a:off x="7941910" y="825506"/>
            <a:ext cx="1744741" cy="720000"/>
          </a:xfrm>
          <a:prstGeom prst="roundRect">
            <a:avLst/>
          </a:prstGeom>
          <a:solidFill>
            <a:srgbClr val="20364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Datenhaltung</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Interoperabilität</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Metadatenmanagement</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Qualitätssicherung</a:t>
            </a:r>
          </a:p>
        </p:txBody>
      </p:sp>
      <p:sp>
        <p:nvSpPr>
          <p:cNvPr id="12" name="Abgerundetes Rechteck 11">
            <a:extLst>
              <a:ext uri="{FF2B5EF4-FFF2-40B4-BE49-F238E27FC236}">
                <a16:creationId xmlns:a16="http://schemas.microsoft.com/office/drawing/2014/main" id="{F47C19D0-121B-F356-14E1-21F1F7C00368}"/>
              </a:ext>
            </a:extLst>
          </p:cNvPr>
          <p:cNvSpPr/>
          <p:nvPr/>
        </p:nvSpPr>
        <p:spPr>
          <a:xfrm>
            <a:off x="1462643" y="3849548"/>
            <a:ext cx="1985431" cy="576000"/>
          </a:xfrm>
          <a:prstGeom prst="roundRect">
            <a:avLst/>
          </a:prstGeom>
          <a:solidFill>
            <a:schemeClr val="accent1">
              <a:alpha val="203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Interaktive Dashboards</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Berichte</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Geografische Visualisierung</a:t>
            </a:r>
          </a:p>
        </p:txBody>
      </p:sp>
      <p:sp>
        <p:nvSpPr>
          <p:cNvPr id="13" name="Abgerundetes Rechteck 12">
            <a:extLst>
              <a:ext uri="{FF2B5EF4-FFF2-40B4-BE49-F238E27FC236}">
                <a16:creationId xmlns:a16="http://schemas.microsoft.com/office/drawing/2014/main" id="{CD38B813-1125-86A3-92E1-73625A81DA97}"/>
              </a:ext>
            </a:extLst>
          </p:cNvPr>
          <p:cNvSpPr/>
          <p:nvPr/>
        </p:nvSpPr>
        <p:spPr>
          <a:xfrm>
            <a:off x="8732133" y="3846605"/>
            <a:ext cx="1744741" cy="576000"/>
          </a:xfrm>
          <a:prstGeom prst="roundRect">
            <a:avLst/>
          </a:prstGeom>
          <a:solidFill>
            <a:srgbClr val="20364C">
              <a:alpha val="148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err="1">
                <a:ln>
                  <a:noFill/>
                </a:ln>
                <a:solidFill>
                  <a:srgbClr val="20364C">
                    <a:lumMod val="50000"/>
                  </a:srgbClr>
                </a:solidFill>
                <a:effectLst/>
                <a:uLnTx/>
                <a:uFillTx/>
                <a:ea typeface="+mn-ea"/>
                <a:cs typeface="+mn-cs"/>
              </a:rPr>
              <a:t>Machine</a:t>
            </a:r>
            <a:r>
              <a:rPr kumimoji="0" lang="de-DE" sz="1000" b="0" i="0" u="none" strike="noStrike" kern="1200" cap="none" spc="0" normalizeH="0" baseline="0" noProof="0">
                <a:ln>
                  <a:noFill/>
                </a:ln>
                <a:solidFill>
                  <a:srgbClr val="20364C">
                    <a:lumMod val="50000"/>
                  </a:srgbClr>
                </a:solidFill>
                <a:effectLst/>
                <a:uLnTx/>
                <a:uFillTx/>
                <a:ea typeface="+mn-ea"/>
                <a:cs typeface="+mn-cs"/>
              </a:rPr>
              <a:t> Learning und KI</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a:ln>
                  <a:noFill/>
                </a:ln>
                <a:solidFill>
                  <a:srgbClr val="20364C">
                    <a:lumMod val="50000"/>
                  </a:srgbClr>
                </a:solidFill>
                <a:effectLst/>
                <a:uLnTx/>
                <a:uFillTx/>
                <a:ea typeface="+mn-ea"/>
                <a:cs typeface="+mn-cs"/>
              </a:rPr>
              <a:t>Datenverknüpfung</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1000" b="0" i="0" u="none" strike="noStrike" kern="1200" cap="none" spc="0" normalizeH="0" baseline="0" noProof="0" err="1">
                <a:ln>
                  <a:noFill/>
                </a:ln>
                <a:solidFill>
                  <a:srgbClr val="20364C">
                    <a:lumMod val="50000"/>
                  </a:srgbClr>
                </a:solidFill>
                <a:effectLst/>
                <a:uLnTx/>
                <a:uFillTx/>
                <a:ea typeface="+mn-ea"/>
                <a:cs typeface="+mn-cs"/>
              </a:rPr>
              <a:t>Predictive</a:t>
            </a:r>
            <a:r>
              <a:rPr kumimoji="0" lang="de-DE" sz="1000" b="0" i="0" u="none" strike="noStrike" kern="1200" cap="none" spc="0" normalizeH="0" baseline="0" noProof="0">
                <a:ln>
                  <a:noFill/>
                </a:ln>
                <a:solidFill>
                  <a:srgbClr val="20364C">
                    <a:lumMod val="50000"/>
                  </a:srgbClr>
                </a:solidFill>
                <a:effectLst/>
                <a:uLnTx/>
                <a:uFillTx/>
                <a:ea typeface="+mn-ea"/>
                <a:cs typeface="+mn-cs"/>
              </a:rPr>
              <a:t> Analytics</a:t>
            </a:r>
          </a:p>
        </p:txBody>
      </p:sp>
      <p:sp>
        <p:nvSpPr>
          <p:cNvPr id="14" name="Abgerundetes Rechteck 13">
            <a:extLst>
              <a:ext uri="{FF2B5EF4-FFF2-40B4-BE49-F238E27FC236}">
                <a16:creationId xmlns:a16="http://schemas.microsoft.com/office/drawing/2014/main" id="{BD7526B9-14C3-77B3-B840-6826E333E6A2}"/>
              </a:ext>
            </a:extLst>
          </p:cNvPr>
          <p:cNvSpPr/>
          <p:nvPr/>
        </p:nvSpPr>
        <p:spPr>
          <a:xfrm>
            <a:off x="5435883" y="6043577"/>
            <a:ext cx="1367406" cy="576000"/>
          </a:xfrm>
          <a:prstGeom prst="roundRect">
            <a:avLst/>
          </a:prstGeom>
          <a:solidFill>
            <a:srgbClr val="20364C">
              <a:alpha val="2000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900" b="0" i="0" u="none" strike="noStrike" kern="1200" cap="none" spc="0" normalizeH="0" baseline="0" noProof="0" err="1">
                <a:ln>
                  <a:noFill/>
                </a:ln>
                <a:solidFill>
                  <a:srgbClr val="20364C">
                    <a:lumMod val="50000"/>
                  </a:srgbClr>
                </a:solidFill>
                <a:effectLst/>
                <a:uLnTx/>
                <a:uFillTx/>
                <a:latin typeface="Rotunda Hair-Light" pitchFamily="2" charset="0"/>
                <a:ea typeface="+mn-ea"/>
                <a:cs typeface="+mn-cs"/>
              </a:rPr>
              <a:t>Record</a:t>
            </a:r>
            <a:r>
              <a:rPr kumimoji="0" lang="de-DE" sz="900" b="0" i="0" u="none" strike="noStrike" kern="1200" cap="none" spc="0" normalizeH="0" baseline="0" noProof="0">
                <a:ln>
                  <a:noFill/>
                </a:ln>
                <a:solidFill>
                  <a:srgbClr val="20364C">
                    <a:lumMod val="50000"/>
                  </a:srgbClr>
                </a:solidFill>
                <a:effectLst/>
                <a:uLnTx/>
                <a:uFillTx/>
                <a:latin typeface="Rotunda Hair-Light" pitchFamily="2" charset="0"/>
                <a:ea typeface="+mn-ea"/>
                <a:cs typeface="+mn-cs"/>
              </a:rPr>
              <a:t> </a:t>
            </a:r>
            <a:r>
              <a:rPr kumimoji="0" lang="de-DE" sz="900" b="0" i="0" u="none" strike="noStrike" kern="1200" cap="none" spc="0" normalizeH="0" baseline="0" noProof="0" err="1">
                <a:ln>
                  <a:noFill/>
                </a:ln>
                <a:solidFill>
                  <a:srgbClr val="20364C">
                    <a:lumMod val="50000"/>
                  </a:srgbClr>
                </a:solidFill>
                <a:effectLst/>
                <a:uLnTx/>
                <a:uFillTx/>
                <a:latin typeface="Rotunda Hair-Light" pitchFamily="2" charset="0"/>
                <a:ea typeface="+mn-ea"/>
                <a:cs typeface="+mn-cs"/>
              </a:rPr>
              <a:t>Linkage</a:t>
            </a:r>
            <a:endParaRPr kumimoji="0" lang="de-DE" sz="900" b="0" i="0" u="none" strike="noStrike" kern="1200" cap="none" spc="0" normalizeH="0" baseline="0" noProof="0">
              <a:ln>
                <a:noFill/>
              </a:ln>
              <a:solidFill>
                <a:srgbClr val="20364C">
                  <a:lumMod val="50000"/>
                </a:srgbClr>
              </a:solidFill>
              <a:effectLst/>
              <a:uLnTx/>
              <a:uFillTx/>
              <a:latin typeface="Rotunda Hair-Light"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900" b="0" i="0" u="none" strike="noStrike" kern="1200" cap="none" spc="0" normalizeH="0" baseline="0" noProof="0">
                <a:ln>
                  <a:noFill/>
                </a:ln>
                <a:solidFill>
                  <a:srgbClr val="20364C">
                    <a:lumMod val="50000"/>
                  </a:srgbClr>
                </a:solidFill>
                <a:effectLst/>
                <a:uLnTx/>
                <a:uFillTx/>
                <a:latin typeface="Rotunda Hair-Light" pitchFamily="2" charset="0"/>
                <a:ea typeface="+mn-ea"/>
                <a:cs typeface="+mn-cs"/>
              </a:rPr>
              <a:t>Schnittstellen</a:t>
            </a:r>
          </a:p>
          <a:p>
            <a:pPr marL="171450" marR="0" lvl="0" indent="-171450" algn="l" defTabSz="914400" rtl="0" eaLnBrk="1" fontAlgn="auto" latinLnBrk="0" hangingPunct="1">
              <a:lnSpc>
                <a:spcPct val="100000"/>
              </a:lnSpc>
              <a:spcBef>
                <a:spcPts val="0"/>
              </a:spcBef>
              <a:spcAft>
                <a:spcPts val="0"/>
              </a:spcAft>
              <a:buClrTx/>
              <a:buSzPct val="80000"/>
              <a:buFont typeface="STIX Two Math Regular" panose="02020603050405020304" pitchFamily="18" charset="0"/>
              <a:buChar char="⦿"/>
              <a:tabLst/>
              <a:defRPr/>
            </a:pPr>
            <a:r>
              <a:rPr kumimoji="0" lang="de-DE" sz="900" b="0" i="0" u="none" strike="noStrike" kern="1200" cap="none" spc="0" normalizeH="0" baseline="0" noProof="0">
                <a:ln>
                  <a:noFill/>
                </a:ln>
                <a:solidFill>
                  <a:srgbClr val="20364C">
                    <a:lumMod val="50000"/>
                  </a:srgbClr>
                </a:solidFill>
                <a:effectLst/>
                <a:uLnTx/>
                <a:uFillTx/>
                <a:latin typeface="Rotunda Hair-Light" pitchFamily="2" charset="0"/>
                <a:ea typeface="+mn-ea"/>
                <a:cs typeface="+mn-cs"/>
              </a:rPr>
              <a:t>Interoperabilität</a:t>
            </a:r>
          </a:p>
        </p:txBody>
      </p:sp>
      <p:cxnSp>
        <p:nvCxnSpPr>
          <p:cNvPr id="18" name="Gerade Verbindung 17">
            <a:extLst>
              <a:ext uri="{FF2B5EF4-FFF2-40B4-BE49-F238E27FC236}">
                <a16:creationId xmlns:a16="http://schemas.microsoft.com/office/drawing/2014/main" id="{E21E4AB7-1B86-C871-4050-04DA44FD5A68}"/>
              </a:ext>
            </a:extLst>
          </p:cNvPr>
          <p:cNvCxnSpPr>
            <a:cxnSpLocks/>
          </p:cNvCxnSpPr>
          <p:nvPr/>
        </p:nvCxnSpPr>
        <p:spPr>
          <a:xfrm rot="2700000">
            <a:off x="4202327" y="1595350"/>
            <a:ext cx="900000" cy="0"/>
          </a:xfrm>
          <a:prstGeom prst="line">
            <a:avLst/>
          </a:prstGeom>
          <a:ln w="25400" cap="rnd">
            <a:solidFill>
              <a:srgbClr val="66B3BC"/>
            </a:solidFill>
          </a:ln>
        </p:spPr>
        <p:style>
          <a:lnRef idx="1">
            <a:schemeClr val="accent1"/>
          </a:lnRef>
          <a:fillRef idx="0">
            <a:schemeClr val="accent1"/>
          </a:fillRef>
          <a:effectRef idx="0">
            <a:schemeClr val="accent1"/>
          </a:effectRef>
          <a:fontRef idx="minor">
            <a:schemeClr val="tx1"/>
          </a:fontRef>
        </p:style>
      </p:cxnSp>
      <p:sp>
        <p:nvSpPr>
          <p:cNvPr id="21" name="Freihandform 20">
            <a:extLst>
              <a:ext uri="{FF2B5EF4-FFF2-40B4-BE49-F238E27FC236}">
                <a16:creationId xmlns:a16="http://schemas.microsoft.com/office/drawing/2014/main" id="{512D8664-E639-FC05-921E-65E763EBBCD5}"/>
              </a:ext>
            </a:extLst>
          </p:cNvPr>
          <p:cNvSpPr/>
          <p:nvPr/>
        </p:nvSpPr>
        <p:spPr>
          <a:xfrm>
            <a:off x="3743595" y="942061"/>
            <a:ext cx="4704810" cy="4704810"/>
          </a:xfrm>
          <a:custGeom>
            <a:avLst/>
            <a:gdLst>
              <a:gd name="connsiteX0" fmla="*/ 2344005 w 4704810"/>
              <a:gd name="connsiteY0" fmla="*/ 287469 h 4704810"/>
              <a:gd name="connsiteX1" fmla="*/ 279068 w 4704810"/>
              <a:gd name="connsiteY1" fmla="*/ 2352406 h 4704810"/>
              <a:gd name="connsiteX2" fmla="*/ 2344005 w 4704810"/>
              <a:gd name="connsiteY2" fmla="*/ 4417343 h 4704810"/>
              <a:gd name="connsiteX3" fmla="*/ 4408942 w 4704810"/>
              <a:gd name="connsiteY3" fmla="*/ 2352406 h 4704810"/>
              <a:gd name="connsiteX4" fmla="*/ 2344005 w 4704810"/>
              <a:gd name="connsiteY4" fmla="*/ 287469 h 4704810"/>
              <a:gd name="connsiteX5" fmla="*/ 2352405 w 4704810"/>
              <a:gd name="connsiteY5" fmla="*/ 0 h 4704810"/>
              <a:gd name="connsiteX6" fmla="*/ 4704810 w 4704810"/>
              <a:gd name="connsiteY6" fmla="*/ 2352405 h 4704810"/>
              <a:gd name="connsiteX7" fmla="*/ 2352405 w 4704810"/>
              <a:gd name="connsiteY7" fmla="*/ 4704810 h 4704810"/>
              <a:gd name="connsiteX8" fmla="*/ 0 w 4704810"/>
              <a:gd name="connsiteY8" fmla="*/ 2352405 h 4704810"/>
              <a:gd name="connsiteX9" fmla="*/ 2352405 w 4704810"/>
              <a:gd name="connsiteY9" fmla="*/ 0 h 470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4810" h="4704810">
                <a:moveTo>
                  <a:pt x="2344005" y="287469"/>
                </a:moveTo>
                <a:cubicBezTo>
                  <a:pt x="1203572" y="287469"/>
                  <a:pt x="279068" y="1211973"/>
                  <a:pt x="279068" y="2352406"/>
                </a:cubicBezTo>
                <a:cubicBezTo>
                  <a:pt x="279068" y="3492839"/>
                  <a:pt x="1203572" y="4417343"/>
                  <a:pt x="2344005" y="4417343"/>
                </a:cubicBezTo>
                <a:cubicBezTo>
                  <a:pt x="3484438" y="4417343"/>
                  <a:pt x="4408942" y="3492839"/>
                  <a:pt x="4408942" y="2352406"/>
                </a:cubicBezTo>
                <a:cubicBezTo>
                  <a:pt x="4408942" y="1211973"/>
                  <a:pt x="3484438" y="287469"/>
                  <a:pt x="2344005" y="287469"/>
                </a:cubicBezTo>
                <a:close/>
                <a:moveTo>
                  <a:pt x="2352405" y="0"/>
                </a:moveTo>
                <a:cubicBezTo>
                  <a:pt x="3651602" y="0"/>
                  <a:pt x="4704810" y="1053208"/>
                  <a:pt x="4704810" y="2352405"/>
                </a:cubicBezTo>
                <a:cubicBezTo>
                  <a:pt x="4704810" y="3651602"/>
                  <a:pt x="3651602" y="4704810"/>
                  <a:pt x="2352405" y="4704810"/>
                </a:cubicBezTo>
                <a:cubicBezTo>
                  <a:pt x="1053208" y="4704810"/>
                  <a:pt x="0" y="3651602"/>
                  <a:pt x="0" y="2352405"/>
                </a:cubicBezTo>
                <a:cubicBezTo>
                  <a:pt x="0" y="1053208"/>
                  <a:pt x="1053208" y="0"/>
                  <a:pt x="2352405" y="0"/>
                </a:cubicBezTo>
                <a:close/>
              </a:path>
            </a:pathLst>
          </a:custGeom>
          <a:solidFill>
            <a:srgbClr val="D9ECE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123929C1-59EF-3687-3973-B1D86AA6EDBE}"/>
              </a:ext>
            </a:extLst>
          </p:cNvPr>
          <p:cNvSpPr txBox="1"/>
          <p:nvPr/>
        </p:nvSpPr>
        <p:spPr>
          <a:xfrm>
            <a:off x="5145180" y="1121045"/>
            <a:ext cx="1877049" cy="586621"/>
          </a:xfrm>
          <a:prstGeom prst="rect">
            <a:avLst/>
          </a:prstGeom>
          <a:noFill/>
        </p:spPr>
        <p:txBody>
          <a:bodyPr wrap="square" rtlCol="0" anchor="t" anchorCtr="0">
            <a:prstTxWarp prst="textArchUp">
              <a:avLst>
                <a:gd name="adj" fmla="val 1079198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20364C">
                    <a:lumMod val="50000"/>
                  </a:srgbClr>
                </a:solidFill>
                <a:effectLst/>
                <a:uLnTx/>
                <a:uFillTx/>
                <a:ea typeface="+mn-ea"/>
                <a:cs typeface="+mn-cs"/>
              </a:rPr>
              <a:t>Konzeption und Umsetzung</a:t>
            </a:r>
          </a:p>
        </p:txBody>
      </p:sp>
      <p:sp>
        <p:nvSpPr>
          <p:cNvPr id="31" name="Textfeld 30">
            <a:extLst>
              <a:ext uri="{FF2B5EF4-FFF2-40B4-BE49-F238E27FC236}">
                <a16:creationId xmlns:a16="http://schemas.microsoft.com/office/drawing/2014/main" id="{8A275748-6F53-0B43-B2C5-BCC6ED861B05}"/>
              </a:ext>
            </a:extLst>
          </p:cNvPr>
          <p:cNvSpPr txBox="1"/>
          <p:nvPr/>
        </p:nvSpPr>
        <p:spPr>
          <a:xfrm rot="-4440000">
            <a:off x="3332714" y="2469015"/>
            <a:ext cx="1877049" cy="586621"/>
          </a:xfrm>
          <a:prstGeom prst="rect">
            <a:avLst/>
          </a:prstGeom>
          <a:noFill/>
        </p:spPr>
        <p:txBody>
          <a:bodyPr wrap="square" rtlCol="0" anchor="t" anchorCtr="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20364C">
                    <a:lumMod val="50000"/>
                  </a:srgbClr>
                </a:solidFill>
                <a:effectLst/>
                <a:uLnTx/>
                <a:uFillTx/>
                <a:ea typeface="+mn-ea"/>
                <a:cs typeface="+mn-cs"/>
              </a:rPr>
              <a:t>Beratung</a:t>
            </a:r>
          </a:p>
        </p:txBody>
      </p:sp>
      <p:sp>
        <p:nvSpPr>
          <p:cNvPr id="32" name="Textfeld 31">
            <a:extLst>
              <a:ext uri="{FF2B5EF4-FFF2-40B4-BE49-F238E27FC236}">
                <a16:creationId xmlns:a16="http://schemas.microsoft.com/office/drawing/2014/main" id="{A3A3CB16-8714-6465-E1F1-E5FBE5D3B37E}"/>
              </a:ext>
            </a:extLst>
          </p:cNvPr>
          <p:cNvSpPr txBox="1"/>
          <p:nvPr/>
        </p:nvSpPr>
        <p:spPr>
          <a:xfrm rot="4440000">
            <a:off x="6978132" y="2492079"/>
            <a:ext cx="1877049" cy="586621"/>
          </a:xfrm>
          <a:prstGeom prst="rect">
            <a:avLst/>
          </a:prstGeom>
          <a:noFill/>
        </p:spPr>
        <p:txBody>
          <a:bodyPr wrap="square" rtlCol="0" anchor="t" anchorCtr="0">
            <a:prstTxWarp prst="textArchUp">
              <a:avLst>
                <a:gd name="adj" fmla="val 1079198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20364C">
                    <a:lumMod val="50000"/>
                  </a:srgbClr>
                </a:solidFill>
                <a:effectLst/>
                <a:uLnTx/>
                <a:uFillTx/>
                <a:ea typeface="+mn-ea"/>
                <a:cs typeface="+mn-cs"/>
              </a:rPr>
              <a:t>Technische Infrastruktur</a:t>
            </a:r>
          </a:p>
        </p:txBody>
      </p:sp>
      <p:sp>
        <p:nvSpPr>
          <p:cNvPr id="33" name="Textfeld 32">
            <a:extLst>
              <a:ext uri="{FF2B5EF4-FFF2-40B4-BE49-F238E27FC236}">
                <a16:creationId xmlns:a16="http://schemas.microsoft.com/office/drawing/2014/main" id="{B93C4585-B459-F1ED-734E-B4D6F85ACEC7}"/>
              </a:ext>
            </a:extLst>
          </p:cNvPr>
          <p:cNvSpPr txBox="1"/>
          <p:nvPr/>
        </p:nvSpPr>
        <p:spPr>
          <a:xfrm rot="2280000">
            <a:off x="4043524" y="4580002"/>
            <a:ext cx="1877049" cy="586621"/>
          </a:xfrm>
          <a:prstGeom prst="rect">
            <a:avLst/>
          </a:prstGeom>
          <a:noFill/>
        </p:spPr>
        <p:txBody>
          <a:bodyPr wrap="square" rtlCol="0" anchor="t" anchorCtr="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20364C">
                    <a:lumMod val="50000"/>
                  </a:srgbClr>
                </a:solidFill>
                <a:effectLst/>
                <a:uLnTx/>
                <a:uFillTx/>
                <a:ea typeface="+mn-ea"/>
                <a:cs typeface="+mn-cs"/>
              </a:rPr>
              <a:t>Support</a:t>
            </a:r>
          </a:p>
        </p:txBody>
      </p:sp>
      <p:sp>
        <p:nvSpPr>
          <p:cNvPr id="34" name="Textfeld 33">
            <a:extLst>
              <a:ext uri="{FF2B5EF4-FFF2-40B4-BE49-F238E27FC236}">
                <a16:creationId xmlns:a16="http://schemas.microsoft.com/office/drawing/2014/main" id="{24CFBBB3-2039-CE48-0A66-856821F4B445}"/>
              </a:ext>
            </a:extLst>
          </p:cNvPr>
          <p:cNvSpPr txBox="1"/>
          <p:nvPr/>
        </p:nvSpPr>
        <p:spPr>
          <a:xfrm rot="-2280000">
            <a:off x="6294240" y="4547867"/>
            <a:ext cx="1877049" cy="586621"/>
          </a:xfrm>
          <a:prstGeom prst="rect">
            <a:avLst/>
          </a:prstGeom>
          <a:noFill/>
        </p:spPr>
        <p:txBody>
          <a:bodyPr wrap="square" rtlCol="0" anchor="t" anchorCtr="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20364C">
                    <a:lumMod val="50000"/>
                  </a:srgbClr>
                </a:solidFill>
                <a:effectLst/>
                <a:uLnTx/>
                <a:uFillTx/>
                <a:ea typeface="+mn-ea"/>
                <a:cs typeface="+mn-cs"/>
              </a:rPr>
              <a:t>Datenschutz</a:t>
            </a:r>
          </a:p>
        </p:txBody>
      </p:sp>
      <p:sp>
        <p:nvSpPr>
          <p:cNvPr id="35" name="Textfeld 34">
            <a:extLst>
              <a:ext uri="{FF2B5EF4-FFF2-40B4-BE49-F238E27FC236}">
                <a16:creationId xmlns:a16="http://schemas.microsoft.com/office/drawing/2014/main" id="{D578AB5F-F17C-1292-0439-04503E228266}"/>
              </a:ext>
            </a:extLst>
          </p:cNvPr>
          <p:cNvSpPr txBox="1"/>
          <p:nvPr/>
        </p:nvSpPr>
        <p:spPr>
          <a:xfrm>
            <a:off x="4774030" y="2169158"/>
            <a:ext cx="130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alpha val="49996"/>
                  </a:srgbClr>
                </a:solidFill>
                <a:effectLst/>
                <a:uLnTx/>
                <a:uFillTx/>
                <a:ea typeface="+mn-ea"/>
                <a:cs typeface="+mn-cs"/>
              </a:rPr>
              <a:t>Daten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ea typeface="+mn-ea"/>
                <a:cs typeface="+mn-cs"/>
              </a:rPr>
              <a:t>Erfassung</a:t>
            </a:r>
          </a:p>
        </p:txBody>
      </p:sp>
      <p:sp>
        <p:nvSpPr>
          <p:cNvPr id="36" name="Textfeld 35">
            <a:extLst>
              <a:ext uri="{FF2B5EF4-FFF2-40B4-BE49-F238E27FC236}">
                <a16:creationId xmlns:a16="http://schemas.microsoft.com/office/drawing/2014/main" id="{FC03AD64-32A6-6C3D-7EFE-DA6ACEB76238}"/>
              </a:ext>
            </a:extLst>
          </p:cNvPr>
          <p:cNvSpPr txBox="1"/>
          <p:nvPr/>
        </p:nvSpPr>
        <p:spPr>
          <a:xfrm>
            <a:off x="4381556" y="3453440"/>
            <a:ext cx="130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alpha val="50000"/>
                  </a:srgbClr>
                </a:solidFill>
                <a:effectLst/>
                <a:uLnTx/>
                <a:uFillTx/>
                <a:ea typeface="+mn-ea"/>
                <a:cs typeface="+mn-cs"/>
              </a:rPr>
              <a:t>Daten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ea typeface="+mn-ea"/>
                <a:cs typeface="+mn-cs"/>
              </a:rPr>
              <a:t>Visualisierung</a:t>
            </a:r>
          </a:p>
        </p:txBody>
      </p:sp>
      <p:sp>
        <p:nvSpPr>
          <p:cNvPr id="37" name="Textfeld 36">
            <a:extLst>
              <a:ext uri="{FF2B5EF4-FFF2-40B4-BE49-F238E27FC236}">
                <a16:creationId xmlns:a16="http://schemas.microsoft.com/office/drawing/2014/main" id="{DC223C44-40A7-818C-3CE8-08BC0D9B884F}"/>
              </a:ext>
            </a:extLst>
          </p:cNvPr>
          <p:cNvSpPr txBox="1"/>
          <p:nvPr/>
        </p:nvSpPr>
        <p:spPr>
          <a:xfrm>
            <a:off x="5453202" y="4276393"/>
            <a:ext cx="130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alpha val="50000"/>
                  </a:srgbClr>
                </a:solidFill>
                <a:effectLst/>
                <a:uLnTx/>
                <a:uFillTx/>
                <a:ea typeface="+mn-ea"/>
                <a:cs typeface="+mn-cs"/>
              </a:rPr>
              <a:t>Daten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ea typeface="+mn-ea"/>
                <a:cs typeface="+mn-cs"/>
              </a:rPr>
              <a:t>Integration</a:t>
            </a:r>
          </a:p>
        </p:txBody>
      </p:sp>
      <p:sp>
        <p:nvSpPr>
          <p:cNvPr id="38" name="Textfeld 37">
            <a:extLst>
              <a:ext uri="{FF2B5EF4-FFF2-40B4-BE49-F238E27FC236}">
                <a16:creationId xmlns:a16="http://schemas.microsoft.com/office/drawing/2014/main" id="{FCC175EB-B471-8688-BAFA-08544BB24C0C}"/>
              </a:ext>
            </a:extLst>
          </p:cNvPr>
          <p:cNvSpPr txBox="1"/>
          <p:nvPr/>
        </p:nvSpPr>
        <p:spPr>
          <a:xfrm>
            <a:off x="6109113" y="2168185"/>
            <a:ext cx="130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alpha val="50000"/>
                  </a:srgbClr>
                </a:solidFill>
                <a:effectLst/>
                <a:uLnTx/>
                <a:uFillTx/>
                <a:ea typeface="+mn-ea"/>
                <a:cs typeface="+mn-cs"/>
              </a:rPr>
              <a:t>Daten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ea typeface="+mn-ea"/>
                <a:cs typeface="+mn-cs"/>
              </a:rPr>
              <a:t>Management</a:t>
            </a:r>
          </a:p>
        </p:txBody>
      </p:sp>
      <p:sp>
        <p:nvSpPr>
          <p:cNvPr id="39" name="Textfeld 38">
            <a:extLst>
              <a:ext uri="{FF2B5EF4-FFF2-40B4-BE49-F238E27FC236}">
                <a16:creationId xmlns:a16="http://schemas.microsoft.com/office/drawing/2014/main" id="{7487AFFA-95F6-37A4-C688-2720AE5C6796}"/>
              </a:ext>
            </a:extLst>
          </p:cNvPr>
          <p:cNvSpPr txBox="1"/>
          <p:nvPr/>
        </p:nvSpPr>
        <p:spPr>
          <a:xfrm>
            <a:off x="6506745" y="3459378"/>
            <a:ext cx="130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alpha val="50000"/>
                  </a:srgbClr>
                </a:solidFill>
                <a:effectLst/>
                <a:uLnTx/>
                <a:uFillTx/>
                <a:ea typeface="+mn-ea"/>
                <a:cs typeface="+mn-cs"/>
              </a:rPr>
              <a:t>Daten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FFFFFF"/>
                </a:solidFill>
                <a:effectLst/>
                <a:uLnTx/>
                <a:uFillTx/>
                <a:ea typeface="+mn-ea"/>
                <a:cs typeface="+mn-cs"/>
              </a:rPr>
              <a:t>Analyse</a:t>
            </a:r>
          </a:p>
        </p:txBody>
      </p:sp>
    </p:spTree>
    <p:extLst>
      <p:ext uri="{BB962C8B-B14F-4D97-AF65-F5344CB8AC3E}">
        <p14:creationId xmlns:p14="http://schemas.microsoft.com/office/powerpoint/2010/main" val="4133953492"/>
      </p:ext>
    </p:extLst>
  </p:cSld>
  <p:clrMapOvr>
    <a:masterClrMapping/>
  </p:clrMapOvr>
</p:sld>
</file>

<file path=ppt/theme/theme1.xml><?xml version="1.0" encoding="utf-8"?>
<a:theme xmlns:a="http://schemas.openxmlformats.org/drawingml/2006/main" name="Office">
  <a:themeElements>
    <a:clrScheme name="IDG-Masterfarben">
      <a:dk1>
        <a:srgbClr val="20364C"/>
      </a:dk1>
      <a:lt1>
        <a:srgbClr val="FFFFFF"/>
      </a:lt1>
      <a:dk2>
        <a:srgbClr val="060A1A"/>
      </a:dk2>
      <a:lt2>
        <a:srgbClr val="E8F7F9"/>
      </a:lt2>
      <a:accent1>
        <a:srgbClr val="008090"/>
      </a:accent1>
      <a:accent2>
        <a:srgbClr val="F27777"/>
      </a:accent2>
      <a:accent3>
        <a:srgbClr val="D2D6DB"/>
      </a:accent3>
      <a:accent4>
        <a:srgbClr val="20364C"/>
      </a:accent4>
      <a:accent5>
        <a:srgbClr val="007F90"/>
      </a:accent5>
      <a:accent6>
        <a:srgbClr val="A4DEE9"/>
      </a:accent6>
      <a:hlink>
        <a:srgbClr val="007F90"/>
      </a:hlink>
      <a:folHlink>
        <a:srgbClr val="007F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a:themeElements>
    <a:clrScheme name="IDG-Masterfarben ab April 2024">
      <a:dk1>
        <a:srgbClr val="20364C"/>
      </a:dk1>
      <a:lt1>
        <a:srgbClr val="FFFFFF"/>
      </a:lt1>
      <a:dk2>
        <a:srgbClr val="060A1A"/>
      </a:dk2>
      <a:lt2>
        <a:srgbClr val="DFF1F5"/>
      </a:lt2>
      <a:accent1>
        <a:srgbClr val="008090"/>
      </a:accent1>
      <a:accent2>
        <a:srgbClr val="EC7563"/>
      </a:accent2>
      <a:accent3>
        <a:srgbClr val="79B3BF"/>
      </a:accent3>
      <a:accent4>
        <a:srgbClr val="20364C"/>
      </a:accent4>
      <a:accent5>
        <a:srgbClr val="FFF271"/>
      </a:accent5>
      <a:accent6>
        <a:srgbClr val="B1DDE8"/>
      </a:accent6>
      <a:hlink>
        <a:srgbClr val="007F90"/>
      </a:hlink>
      <a:folHlink>
        <a:srgbClr val="007F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FE4C6341A47E644AC7002379394729C" ma:contentTypeVersion="18" ma:contentTypeDescription="Ein neues Dokument erstellen." ma:contentTypeScope="" ma:versionID="ebe4b1355baf1284ee3a0e877276ea1d">
  <xsd:schema xmlns:xsd="http://www.w3.org/2001/XMLSchema" xmlns:xs="http://www.w3.org/2001/XMLSchema" xmlns:p="http://schemas.microsoft.com/office/2006/metadata/properties" xmlns:ns1="http://schemas.microsoft.com/sharepoint/v3" xmlns:ns2="3b273ea4-4bee-48f0-9c32-71aab076fcd7" xmlns:ns3="edf7a3be-c770-4d0c-9b6b-642af561e184" xmlns:ns4="http://schemas.microsoft.com/sharepoint/v3/fields" targetNamespace="http://schemas.microsoft.com/office/2006/metadata/properties" ma:root="true" ma:fieldsID="b2ef074598247abd338a500ed7c31619" ns1:_="" ns2:_="" ns3:_="" ns4:_="">
    <xsd:import namespace="http://schemas.microsoft.com/sharepoint/v3"/>
    <xsd:import namespace="3b273ea4-4bee-48f0-9c32-71aab076fcd7"/>
    <xsd:import namespace="edf7a3be-c770-4d0c-9b6b-642af561e184"/>
    <xsd:import namespace="http://schemas.microsoft.com/sharepoint/v3/fields"/>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MediaServiceLocation" minOccurs="0"/>
                <xsd:element ref="ns4:ImageHeight" minOccurs="0"/>
                <xsd:element ref="ns4:ImageCreateDate" minOccurs="0"/>
                <xsd:element ref="ns1: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25" nillable="true" ma:displayName="Kommentare" ma:hidden="true"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273ea4-4bee-48f0-9c32-71aab076fcd7"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7" nillable="true" ma:displayName="Taxonomy Catch All Column" ma:hidden="true" ma:list="{7ff8e963-07e1-46e0-8883-7f4b0c803c1a}" ma:internalName="TaxCatchAll" ma:showField="CatchAllData" ma:web="3b273ea4-4bee-48f0-9c32-71aab076fc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f7a3be-c770-4d0c-9b6b-642af561e1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b178d05c-9b34-41ff-ad97-fcfa4593ab0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ImageHeight" ma:index="23" nillable="true" ma:displayName="Bildhöhe" ma:internalName="ImageHeight" ma:readOnly="true">
      <xsd:simpleType>
        <xsd:restriction base="dms:Unknown"/>
      </xsd:simpleType>
    </xsd:element>
    <xsd:element name="ImageCreateDate" ma:index="24" nillable="true" ma:displayName="Bilderstellungsdatum" ma:format="DateTime" ma:hidden="true" ma:internalName="ImageCreat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f7a3be-c770-4d0c-9b6b-642af561e184">
      <Terms xmlns="http://schemas.microsoft.com/office/infopath/2007/PartnerControls"/>
    </lcf76f155ced4ddcb4097134ff3c332f>
    <TaxCatchAll xmlns="3b273ea4-4bee-48f0-9c32-71aab076fcd7" xsi:nil="true"/>
    <ImageCreateDate xmlns="http://schemas.microsoft.com/sharepoint/v3/fields" xsi:nil="true"/>
    <Comment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FCFEBF-8E6F-4061-8E39-D4F0D0DC180D}">
  <ds:schemaRefs>
    <ds:schemaRef ds:uri="3b273ea4-4bee-48f0-9c32-71aab076fcd7"/>
    <ds:schemaRef ds:uri="edf7a3be-c770-4d0c-9b6b-642af561e1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0C4640-1E07-46B5-BC2F-425814E3CCBE}">
  <ds:schemaRefs>
    <ds:schemaRef ds:uri="http://purl.org/dc/terms/"/>
    <ds:schemaRef ds:uri="http://schemas.openxmlformats.org/package/2006/metadata/core-properties"/>
    <ds:schemaRef ds:uri="http://purl.org/dc/dcmitype/"/>
    <ds:schemaRef ds:uri="http://schemas.microsoft.com/office/infopath/2007/PartnerControls"/>
    <ds:schemaRef ds:uri="edf7a3be-c770-4d0c-9b6b-642af561e184"/>
    <ds:schemaRef ds:uri="http://schemas.microsoft.com/office/2006/documentManagement/types"/>
    <ds:schemaRef ds:uri="http://schemas.microsoft.com/office/2006/metadata/properties"/>
    <ds:schemaRef ds:uri="http://schemas.microsoft.com/sharepoint/v3/fields"/>
    <ds:schemaRef ds:uri="http://schemas.microsoft.com/sharepoint/v3"/>
    <ds:schemaRef ds:uri="3b273ea4-4bee-48f0-9c32-71aab076fcd7"/>
    <ds:schemaRef ds:uri="http://www.w3.org/XML/1998/namespace"/>
    <ds:schemaRef ds:uri="http://purl.org/dc/elements/1.1/"/>
  </ds:schemaRefs>
</ds:datastoreItem>
</file>

<file path=customXml/itemProps3.xml><?xml version="1.0" encoding="utf-8"?>
<ds:datastoreItem xmlns:ds="http://schemas.openxmlformats.org/officeDocument/2006/customXml" ds:itemID="{CEBB781D-24EA-4401-AB6D-39B476C3FA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1342</Words>
  <Application>Microsoft Office PowerPoint</Application>
  <PresentationFormat>Breitbild</PresentationFormat>
  <Paragraphs>244</Paragraphs>
  <Slides>27</Slides>
  <Notes>16</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27</vt:i4>
      </vt:variant>
    </vt:vector>
  </HeadingPairs>
  <TitlesOfParts>
    <vt:vector size="40" baseType="lpstr">
      <vt:lpstr>Aptos</vt:lpstr>
      <vt:lpstr>Arial</vt:lpstr>
      <vt:lpstr>Bundessans-Regular</vt:lpstr>
      <vt:lpstr>Calibri</vt:lpstr>
      <vt:lpstr>Helvetica</vt:lpstr>
      <vt:lpstr>Helvetica Neue</vt:lpstr>
      <vt:lpstr>Rotunda Hair-Light</vt:lpstr>
      <vt:lpstr>Rotunda Reg-Bold</vt:lpstr>
      <vt:lpstr>Rotunda Thin-Med</vt:lpstr>
      <vt:lpstr>STIX Two Math Regular</vt:lpstr>
      <vt:lpstr>Wingdings</vt:lpstr>
      <vt:lpstr>Office</vt:lpstr>
      <vt:lpstr>3_Office</vt:lpstr>
      <vt:lpstr>Programm</vt:lpstr>
      <vt:lpstr>Zwei Geschäftsbereiche und ihre Aufgaben</vt:lpstr>
      <vt:lpstr>Institut für digitale Gesundheitsdaten</vt:lpstr>
      <vt:lpstr>Über uns</vt:lpstr>
      <vt:lpstr>Krebsregister RLP</vt:lpstr>
      <vt:lpstr>Krebsregister RLP</vt:lpstr>
      <vt:lpstr>Public Health Systems</vt:lpstr>
      <vt:lpstr>Public Health Systems</vt:lpstr>
      <vt:lpstr>Unser Portfolio</vt:lpstr>
      <vt:lpstr>Das Projekt „InKaPP“  Informiert sein – Krebsregisterdaten für aktive Patientinnen und Patienten</vt:lpstr>
      <vt:lpstr>Krebsregisterdaten für aktive Patientinnen &amp; Patienten</vt:lpstr>
      <vt:lpstr>Krebsregisterdaten für aktive Patientinnen &amp; Patienten</vt:lpstr>
      <vt:lpstr>InKaPP – ein Projekt mit Betroffenen für Betroffene</vt:lpstr>
      <vt:lpstr>Neu seit Oktober 2024:  Medizinischer Dokumentationsservice </vt:lpstr>
      <vt:lpstr>MEDoServ</vt:lpstr>
      <vt:lpstr>Wichtige Produkte aus dem IDG</vt:lpstr>
      <vt:lpstr>   Onkologie-Monitor  onkologiemonitor.de         </vt:lpstr>
      <vt:lpstr> Onkologie - Monitor    onkologiemonitor.de      Klinische und epidemiologische Daten des Krebsregisters sind interaktiv abrufbar</vt:lpstr>
      <vt:lpstr> Onkologie - Monitor    onkologiemonitor.de      Klinische und epidemiologische Daten des Krebsregisters sind interaktiv abrufbar</vt:lpstr>
      <vt:lpstr> Onkologie - Monitor    onkologiemonitor.de      Klinische und epidemiologische Daten des Krebsregisters sind interaktiv abrufbar</vt:lpstr>
      <vt:lpstr>    Onkologischer Versorgungsatlas  www.krebsregister-rlp.de/unser-serviceangebot/onkologischer-versorgungsatlas   </vt:lpstr>
      <vt:lpstr> Onkologischer  Versorgungsatlas     Alle DKG-zertifizierten Zentren   </vt:lpstr>
      <vt:lpstr> Onkologischer  Versorgungsatlas     Patientenströme   </vt:lpstr>
      <vt:lpstr>Epidemiologische Daten zu Gynäkologischen Tumoren in Rheinland-Pfalz</vt:lpstr>
      <vt:lpstr>Neuerkrankungen und Sterbefälle </vt:lpstr>
      <vt:lpstr>Inzidenzraten</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Jonas Benedikt Beckmann</dc:creator>
  <cp:lastModifiedBy>Melissa Schoeps M.Sc.</cp:lastModifiedBy>
  <cp:revision>19</cp:revision>
  <dcterms:created xsi:type="dcterms:W3CDTF">2023-07-18T09:29:10Z</dcterms:created>
  <dcterms:modified xsi:type="dcterms:W3CDTF">2025-06-03T08:21:56Z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0x010100EFE4C6341A47E644AC7002379394729C</vt:lpwstr>
  </property>
  <property fmtid="{D5CDD505-2E9C-101B-9397-08002B2CF9AE}" pid="3" name="MediaServiceImageTags">
    <vt:lpwstr/>
  </property>
  <property fmtid="{D5CDD505-2E9C-101B-9397-08002B2CF9AE}" pid="4" name="_dlc_policyId">
    <vt:lpwstr/>
  </property>
  <property fmtid="{D5CDD505-2E9C-101B-9397-08002B2CF9AE}" pid="5" name="ItemRetentionFormula">
    <vt:lpwstr/>
  </property>
</Properties>
</file>