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sldIdLst>
    <p:sldId id="269" r:id="rId5"/>
    <p:sldId id="288" r:id="rId6"/>
    <p:sldId id="289" r:id="rId7"/>
    <p:sldId id="290" r:id="rId8"/>
    <p:sldId id="277" r:id="rId9"/>
    <p:sldId id="291" r:id="rId10"/>
    <p:sldId id="1938" r:id="rId11"/>
    <p:sldId id="1932" r:id="rId12"/>
    <p:sldId id="1940" r:id="rId13"/>
    <p:sldId id="1934" r:id="rId14"/>
    <p:sldId id="1935" r:id="rId15"/>
    <p:sldId id="1936" r:id="rId16"/>
    <p:sldId id="1939" r:id="rId17"/>
    <p:sldId id="28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16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35BC9D-E116-A09F-F877-7AF8D4709DF5}" name="Melissa Schoeps M.Sc." initials="MS" userId="S::schoeps@idg-rlp.de::fc76e80d-2728-4fab-a14b-2263669ffa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71"/>
    <a:srgbClr val="9BC7D1"/>
    <a:srgbClr val="20364C"/>
    <a:srgbClr val="000000"/>
    <a:srgbClr val="DFF1F5"/>
    <a:srgbClr val="F28916"/>
    <a:srgbClr val="F38F24"/>
    <a:srgbClr val="4D5E70"/>
    <a:srgbClr val="7BB5C1"/>
    <a:srgbClr val="259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525618-6ADF-4C8D-8E5E-878358DB52E9}" v="680" dt="2025-05-26T13:01:28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84"/>
      </p:cViewPr>
      <p:guideLst>
        <p:guide orient="horz" pos="3634"/>
        <p:guide pos="1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98694">
                  <a:alpha val="69804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01-40AA-BB12-78F8D46F75A9}"/>
              </c:ext>
            </c:extLst>
          </c:dPt>
          <c:dPt>
            <c:idx val="1"/>
            <c:bubble3D val="0"/>
            <c:spPr>
              <a:solidFill>
                <a:srgbClr val="4D5E70">
                  <a:alpha val="69804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01-40AA-BB12-78F8D46F75A9}"/>
              </c:ext>
            </c:extLst>
          </c:dPt>
          <c:dPt>
            <c:idx val="2"/>
            <c:bubble3D val="0"/>
            <c:spPr>
              <a:solidFill>
                <a:srgbClr val="20364C">
                  <a:alpha val="69804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01-40AA-BB12-78F8D46F75A9}"/>
              </c:ext>
            </c:extLst>
          </c:dPt>
          <c:dPt>
            <c:idx val="3"/>
            <c:bubble3D val="0"/>
            <c:spPr>
              <a:solidFill>
                <a:srgbClr val="008090">
                  <a:alpha val="69804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01-40AA-BB12-78F8D46F75A9}"/>
              </c:ext>
            </c:extLst>
          </c:dPt>
          <c:dPt>
            <c:idx val="4"/>
            <c:bubble3D val="0"/>
            <c:spPr>
              <a:solidFill>
                <a:srgbClr val="66B3BC">
                  <a:alpha val="69804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01-40AA-BB12-78F8D46F75A9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01-40AA-BB12-78F8D46F75A9}"/>
              </c:ext>
            </c:extLst>
          </c:dPt>
          <c:dLbls>
            <c:delete val="1"/>
          </c:dLbls>
          <c:cat>
            <c:strRef>
              <c:f>Tabelle1!$A$2:$A$7</c:f>
              <c:strCache>
                <c:ptCount val="5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  <c:pt idx="4">
                  <c:v>5. 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501-40AA-BB12-78F8D46F75A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F8D2F-AD11-5E4E-9305-58FF77063D64}" type="datetimeFigureOut">
              <a:rPr lang="de-DE" smtClean="0"/>
              <a:t>05.06.2025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CE46D-2DCF-E04D-B1FD-7C362497F0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7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E46D-2DCF-E04D-B1FD-7C362497F05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847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E46D-2DCF-E04D-B1FD-7C362497F05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88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E46D-2DCF-E04D-B1FD-7C362497F05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64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E46D-2DCF-E04D-B1FD-7C362497F05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694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E46D-2DCF-E04D-B1FD-7C362497F05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9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E46D-2DCF-E04D-B1FD-7C362497F05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897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B76F5-0D01-059B-3AFE-10AD0C60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833DD5-3994-8641-FB9B-942563809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4329FF-502F-951F-9E39-97CA490D8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9288DF-BC62-485E-6861-FCFD4ECA8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E46D-2DCF-E04D-B1FD-7C362497F05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47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E46D-2DCF-E04D-B1FD-7C362497F05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28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5997AC6-F14C-DD44-FCFC-86E3BBFCC3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863464E-38AE-B5AD-1818-64C1132D98E5}"/>
              </a:ext>
            </a:extLst>
          </p:cNvPr>
          <p:cNvSpPr/>
          <p:nvPr userDrawn="1"/>
        </p:nvSpPr>
        <p:spPr>
          <a:xfrm>
            <a:off x="384361" y="4237726"/>
            <a:ext cx="11423275" cy="210841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F57325E-4261-96F4-5EDA-07F60DF567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53692" y="511864"/>
            <a:ext cx="4118125" cy="7192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D7954A-3628-7A76-C731-95D4E16CA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88" y="4446424"/>
            <a:ext cx="11095620" cy="1210507"/>
          </a:xfrm>
        </p:spPr>
        <p:txBody>
          <a:bodyPr anchor="ctr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59E5A1-6E54-3818-AB4C-75A30A1A8B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8187" y="5749447"/>
            <a:ext cx="11095619" cy="504173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tunda Hair-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Zusatzinformationen // Datum: </a:t>
            </a:r>
            <a:r>
              <a:rPr lang="de-DE" err="1"/>
              <a:t>xx.xx.xxxx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8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 links,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24B4A03-7D8D-C0CE-4C5A-07896036526B}"/>
              </a:ext>
            </a:extLst>
          </p:cNvPr>
          <p:cNvSpPr/>
          <p:nvPr userDrawn="1"/>
        </p:nvSpPr>
        <p:spPr>
          <a:xfrm flipH="1">
            <a:off x="0" y="0"/>
            <a:ext cx="4052400" cy="6858000"/>
          </a:xfrm>
          <a:prstGeom prst="rect">
            <a:avLst/>
          </a:prstGeom>
          <a:solidFill>
            <a:schemeClr val="accent1">
              <a:alpha val="95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C4CC71-D26B-3860-4533-8D9367A346BC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09D245-529C-F92C-6898-578573DF2FDD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4ADA64-64DE-2BBE-11EC-260E797B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CFE676C-0103-DE54-0446-8B645EE49F6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B8ABA32-0FD4-3CB3-35C8-83D2ECCB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2839218" cy="3730084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06CACDA-12F4-BDA9-6DE2-51BB780ED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4000" y="572400"/>
            <a:ext cx="6840000" cy="57600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1"/>
                </a:solidFill>
                <a:latin typeface="Rotunda Hair-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6552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 links, frei nutz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24B4A03-7D8D-C0CE-4C5A-07896036526B}"/>
              </a:ext>
            </a:extLst>
          </p:cNvPr>
          <p:cNvSpPr/>
          <p:nvPr userDrawn="1"/>
        </p:nvSpPr>
        <p:spPr>
          <a:xfrm flipH="1">
            <a:off x="0" y="0"/>
            <a:ext cx="4052400" cy="6858000"/>
          </a:xfrm>
          <a:prstGeom prst="rect">
            <a:avLst/>
          </a:prstGeom>
          <a:solidFill>
            <a:schemeClr val="accent1">
              <a:alpha val="95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C4CC71-D26B-3860-4533-8D9367A346BC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09D245-529C-F92C-6898-578573DF2FDD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4ADA64-64DE-2BBE-11EC-260E797B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1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CFE676C-0103-DE54-0446-8B645EE49F6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B8ABA32-0FD4-3CB3-35C8-83D2ECCB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2839218" cy="3730084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809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ur Fußber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15A80D8-3DF4-1E9D-7FC5-5D86F381FA75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F6F281-B6D6-DBA6-9B39-065A71FF0624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D4B1A3BB-878F-DFB9-6D24-AFE05874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29706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755A81E-B636-8353-261C-FB0E815275B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6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,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92F5508-CC5C-D496-1923-688A34F296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52888" cy="675558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4D24155F-C078-FAB5-10DE-58DCA8D3C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FA1F27E1-388A-5B00-F641-E97C4A1E56DC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9B99502-BFC4-2B76-9E92-9274E0B7D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9052" y="180000"/>
            <a:ext cx="7544147" cy="518400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ECD101E-2895-E5CB-078F-BB01A7A5D7D7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57A0C07-578B-5EC0-C332-B3DAB621D560}"/>
              </a:ext>
            </a:extLst>
          </p:cNvPr>
          <p:cNvSpPr/>
          <p:nvPr userDrawn="1"/>
        </p:nvSpPr>
        <p:spPr>
          <a:xfrm>
            <a:off x="0" y="6755588"/>
            <a:ext cx="40524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FDA4D07A-964E-35C7-8F4D-2B36B6D93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9051" y="880844"/>
            <a:ext cx="7544147" cy="535217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1"/>
                </a:solidFill>
                <a:latin typeface="Rotunda Hair-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95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, frei nutz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92F5508-CC5C-D496-1923-688A34F296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52888" cy="675558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4D24155F-C078-FAB5-10DE-58DCA8D3C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FA1F27E1-388A-5B00-F641-E97C4A1E56DC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ECD101E-2895-E5CB-078F-BB01A7A5D7D7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57A0C07-578B-5EC0-C332-B3DAB621D560}"/>
              </a:ext>
            </a:extLst>
          </p:cNvPr>
          <p:cNvSpPr/>
          <p:nvPr userDrawn="1"/>
        </p:nvSpPr>
        <p:spPr>
          <a:xfrm>
            <a:off x="0" y="6755588"/>
            <a:ext cx="40524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14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chlus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3103471-35FC-0C3B-EC1A-A2D395C19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A5489B6-B97F-D8E7-FE88-B57FE35D74C5}"/>
              </a:ext>
            </a:extLst>
          </p:cNvPr>
          <p:cNvSpPr/>
          <p:nvPr userDrawn="1"/>
        </p:nvSpPr>
        <p:spPr>
          <a:xfrm>
            <a:off x="384362" y="4237727"/>
            <a:ext cx="11423276" cy="2108410"/>
          </a:xfrm>
          <a:prstGeom prst="rect">
            <a:avLst/>
          </a:prstGeom>
          <a:solidFill>
            <a:schemeClr val="bg2">
              <a:alpha val="90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C93729-9B22-F04B-D3F4-A78B17B1B6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141" y="4660490"/>
            <a:ext cx="8363511" cy="12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82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chlus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D72FDB5-7662-854B-3FC9-9C6AB9FCCC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8000">
                <a:schemeClr val="bg2"/>
              </a:gs>
              <a:gs pos="100000">
                <a:srgbClr val="A5DFE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2F454B-4EF8-CCB1-81E4-3A4CD722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4244" y="2798544"/>
            <a:ext cx="8363511" cy="12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4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7C59E5A1-6E54-3818-AB4C-75A30A1A8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2DFE1F-FDB3-6903-A2A8-D00865CC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A932-5ADE-9844-903F-8156AD55C9C5}" type="datetime1">
              <a:rPr lang="de-DE" smtClean="0"/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5574E5-70E5-A11E-C0E7-888CE4BD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36B3AA-58EE-C249-E470-37C22CC6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4E5158D-6FEF-D478-A1D6-F26DA13E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4390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49F9A-14B0-A076-3A27-00DED454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21DED4-8F70-FC24-51BF-760AC4BE8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A90F90-EBA6-FD03-1795-F75DF392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ACCA-D663-9A42-9097-2E39692C7AD2}" type="datetime1">
              <a:rPr lang="de-DE" smtClean="0"/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F7E93F-18AA-4487-21F7-B535A366B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8DA047-6FCF-5D54-78DD-CF7D3348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962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F7694-1E6C-8F57-50F3-6532EEB3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5E1C17-DB62-C479-535E-6E215DDB1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68A24B-53C6-4F84-2F48-5B599D9C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B152-D561-6147-B31A-8867050D96D6}" type="datetime1">
              <a:rPr lang="de-DE" smtClean="0"/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78BD79-FB2A-1FC1-4208-4C5798A5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1F7488-194D-63EF-E818-561AC697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15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1C323AE-533C-61C3-FEB0-9AE401D2F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518B62-6928-A0EA-9EE5-4F22FD73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FEABCD5-799A-BAF1-9E5A-F7796A8204D4}"/>
              </a:ext>
            </a:extLst>
          </p:cNvPr>
          <p:cNvSpPr/>
          <p:nvPr userDrawn="1"/>
        </p:nvSpPr>
        <p:spPr>
          <a:xfrm>
            <a:off x="5150224" y="477809"/>
            <a:ext cx="6657412" cy="5902383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81F8089-C52A-6B92-6956-0FF26B4066D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bg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bg1"/>
              </a:solidFill>
              <a:latin typeface="Rotunda Hair-Light" pitchFamily="2" charset="0"/>
            </a:endParaRPr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9FD6BE57-3DB7-071D-9DDE-9ACF0D9E1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3646" y="1678406"/>
            <a:ext cx="6092754" cy="4413111"/>
          </a:xfrm>
        </p:spPr>
        <p:txBody>
          <a:bodyPr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tunda Thin-Med" pitchFamily="2" charset="0"/>
              </a:defRPr>
            </a:lvl1pPr>
          </a:lstStyle>
          <a:p>
            <a:r>
              <a:rPr lang="de-DE" err="1"/>
              <a:t>Agendapunkt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4EA273E-F82A-9CB7-AB55-2D6F19CF7B52}"/>
              </a:ext>
            </a:extLst>
          </p:cNvPr>
          <p:cNvSpPr txBox="1"/>
          <p:nvPr userDrawn="1"/>
        </p:nvSpPr>
        <p:spPr>
          <a:xfrm>
            <a:off x="5423646" y="625028"/>
            <a:ext cx="6092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0" i="0">
                <a:solidFill>
                  <a:schemeClr val="bg1"/>
                </a:solidFill>
                <a:latin typeface="Rotunda Thin-Me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8580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05B51-CE4C-BE90-F04D-0A988710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4A2580-C789-B9F4-C4DE-DA69A20D1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2D2591-2682-8798-A3F0-3352489CD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04A2A6-C164-6415-66C8-28CABF9E5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C17B-CFD3-CC4C-A968-FC4F5A710415}" type="datetime1">
              <a:rPr lang="de-DE" smtClean="0"/>
              <a:t>05.06.2025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454D75-D795-C36E-EEFE-3E6A6EF1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9143EF-0DE3-E9A4-C758-82048C12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481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F8C97-0DC9-8089-C205-B88F75C9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40683F-53C1-4858-CCE1-EBC79A995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353B1A-733A-DD45-E728-3D3E04D0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817C50-E93B-E74A-FA31-73DBA07A2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CA20C0-C843-0456-50AC-CDCFF616D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4F7FA0-5282-5BF4-7BC9-B7C1CEB6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F3FA-0FD4-1C4D-813E-A02FE936032E}" type="datetime1">
              <a:rPr lang="de-DE" smtClean="0"/>
              <a:t>05.06.2025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9FB618E-2B86-617F-5A12-6D06509B0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A6F1BC-5F2E-785A-724B-DCE52FB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437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6E11D7-0C6A-95F8-7A03-1746D3B4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DD0896-CB44-4539-6BBA-CB652416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A33B-BDBE-844C-8088-6953AB78ABBC}" type="datetime1">
              <a:rPr lang="de-DE" smtClean="0"/>
              <a:t>05.06.2025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1F3191-E404-1B73-6C29-B24D4E4C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216D2D-0758-8CD1-4CB1-3F9C2F31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16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518B62-6928-A0EA-9EE5-4F22FD73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CF09-8C9A-7649-B839-21E970E44BF3}" type="datetime1">
              <a:rPr lang="de-DE" smtClean="0"/>
              <a:t>05.06.2025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A47EDB3-C40A-A38F-F970-B1A84659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25BC1F-D422-E05F-47FA-6FEF8014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43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796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C44C9-E53C-997E-EFBC-08A20587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386E6F-0E93-6FDD-FAE4-D2427D93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D16984-8A28-67C2-837D-31DCEB2A6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8C2B58-8101-EAB0-F9D6-3F72A17C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E9E9C-0E77-0842-B8AE-ACB74AB35275}" type="datetime1">
              <a:rPr lang="de-DE" smtClean="0"/>
              <a:t>05.06.2025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4ED729-7E8B-07CF-6004-E561C807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441284-D5B0-7698-B4D3-B4643F57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883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07972-305E-18A0-821D-2550DF10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06C88F4-A75A-B5AA-1EE2-48AE3B3EC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3EE85B-83C9-A2A4-264C-DAD3FBD9F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62A90AD-6B62-7451-13D1-2C54534C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6045-817E-904F-AD43-3EE24BD9689B}" type="datetime1">
              <a:rPr lang="de-DE" smtClean="0"/>
              <a:t>05.06.2025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DF5063-22FE-4CAB-54AF-E4728F20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179BB3-ED57-4183-8931-F6B2A67B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770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A7082-0602-D1F6-9639-309075A9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30B35C6-C983-7FCB-E1D4-38A8A98E8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8CC5C8-AA1C-A868-108D-69B970034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3DB4E-7541-D144-90DF-FE8A9266070B}" type="datetime1">
              <a:rPr lang="de-DE" smtClean="0"/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59AD03-C4BD-0553-23E6-6A0959D5A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DCC56-0FDF-5F8D-CBB0-68E874E2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958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903788F-BA17-BE4D-6ADD-24CEAFEB2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6D1FEE0-6EFB-D4CE-2CC2-F22022531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ADAAFB-BF1C-4A70-BE4D-33F2F178D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13E1-FB01-324C-B201-48FEF718D75A}" type="datetime1">
              <a:rPr lang="de-DE" smtClean="0"/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1FBC76-DF75-A936-574A-0F766394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966148-C7C6-8B24-6FAF-DAFD64DF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77F9-D0FF-9A4A-90DA-A775D9848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55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F9475D2-2C55-7457-8997-28E6FE1D4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518B62-6928-A0EA-9EE5-4F22FD73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FEABCD5-799A-BAF1-9E5A-F7796A8204D4}"/>
              </a:ext>
            </a:extLst>
          </p:cNvPr>
          <p:cNvSpPr/>
          <p:nvPr userDrawn="1"/>
        </p:nvSpPr>
        <p:spPr>
          <a:xfrm>
            <a:off x="5150224" y="477809"/>
            <a:ext cx="6657412" cy="5902383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81F8089-C52A-6B92-6956-0FF26B4066D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bg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bg1"/>
              </a:solidFill>
              <a:latin typeface="Rotunda Hair-Light" pitchFamily="2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4DA5CE0-07E3-A9F9-0F62-460F8DBFD5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3646" y="707261"/>
            <a:ext cx="6092754" cy="5399923"/>
          </a:xfrm>
        </p:spPr>
        <p:txBody>
          <a:bodyPr anchor="ctr" anchorCtr="0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Kapitelseite/</a:t>
            </a:r>
            <a:r>
              <a:rPr lang="de-DE" err="1"/>
              <a:t>Trenner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00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üne Rundung, frei nutz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8">
            <a:extLst>
              <a:ext uri="{FF2B5EF4-FFF2-40B4-BE49-F238E27FC236}">
                <a16:creationId xmlns:a16="http://schemas.microsoft.com/office/drawing/2014/main" id="{FA44255D-E862-6BB0-C2CB-33FE095D93E8}"/>
              </a:ext>
            </a:extLst>
          </p:cNvPr>
          <p:cNvSpPr/>
          <p:nvPr userDrawn="1"/>
        </p:nvSpPr>
        <p:spPr>
          <a:xfrm>
            <a:off x="0" y="0"/>
            <a:ext cx="10728766" cy="1437218"/>
          </a:xfrm>
          <a:custGeom>
            <a:avLst/>
            <a:gdLst>
              <a:gd name="connsiteX0" fmla="*/ 0 w 10728766"/>
              <a:gd name="connsiteY0" fmla="*/ 0 h 2289414"/>
              <a:gd name="connsiteX1" fmla="*/ 10728766 w 10728766"/>
              <a:gd name="connsiteY1" fmla="*/ 0 h 2289414"/>
              <a:gd name="connsiteX2" fmla="*/ 10528648 w 10728766"/>
              <a:gd name="connsiteY2" fmla="*/ 210670 h 2289414"/>
              <a:gd name="connsiteX3" fmla="*/ 5292562 w 10728766"/>
              <a:gd name="connsiteY3" fmla="*/ 2289414 h 2289414"/>
              <a:gd name="connsiteX4" fmla="*/ 0 w 10728766"/>
              <a:gd name="connsiteY4" fmla="*/ 2289414 h 2289414"/>
              <a:gd name="connsiteX5" fmla="*/ 0 w 10728766"/>
              <a:gd name="connsiteY5" fmla="*/ 0 h 228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28766" h="2289414">
                <a:moveTo>
                  <a:pt x="0" y="0"/>
                </a:moveTo>
                <a:lnTo>
                  <a:pt x="10728766" y="0"/>
                </a:lnTo>
                <a:lnTo>
                  <a:pt x="10528648" y="210670"/>
                </a:lnTo>
                <a:cubicBezTo>
                  <a:pt x="9241813" y="1499248"/>
                  <a:pt x="7422495" y="2289414"/>
                  <a:pt x="5292562" y="2289414"/>
                </a:cubicBezTo>
                <a:lnTo>
                  <a:pt x="0" y="22894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C4CC71-D26B-3860-4533-8D9367A346BC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09D245-529C-F92C-6898-578573DF2FDD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rgbClr val="A5DF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4ADA64-64DE-2BBE-11EC-260E797B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CFE676C-0103-DE54-0446-8B645EE49F6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B8ABA32-0FD4-3CB3-35C8-83D2ECCB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6532582" cy="1080000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bg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477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eiße Rundung, BG hellblau, frei nutz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BC62E70-88BF-5D8F-DF3D-B7C4108956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5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: Form 8">
            <a:extLst>
              <a:ext uri="{FF2B5EF4-FFF2-40B4-BE49-F238E27FC236}">
                <a16:creationId xmlns:a16="http://schemas.microsoft.com/office/drawing/2014/main" id="{FA44255D-E862-6BB0-C2CB-33FE095D93E8}"/>
              </a:ext>
            </a:extLst>
          </p:cNvPr>
          <p:cNvSpPr/>
          <p:nvPr userDrawn="1"/>
        </p:nvSpPr>
        <p:spPr>
          <a:xfrm>
            <a:off x="0" y="0"/>
            <a:ext cx="10728766" cy="1437218"/>
          </a:xfrm>
          <a:custGeom>
            <a:avLst/>
            <a:gdLst>
              <a:gd name="connsiteX0" fmla="*/ 0 w 10728766"/>
              <a:gd name="connsiteY0" fmla="*/ 0 h 2289414"/>
              <a:gd name="connsiteX1" fmla="*/ 10728766 w 10728766"/>
              <a:gd name="connsiteY1" fmla="*/ 0 h 2289414"/>
              <a:gd name="connsiteX2" fmla="*/ 10528648 w 10728766"/>
              <a:gd name="connsiteY2" fmla="*/ 210670 h 2289414"/>
              <a:gd name="connsiteX3" fmla="*/ 5292562 w 10728766"/>
              <a:gd name="connsiteY3" fmla="*/ 2289414 h 2289414"/>
              <a:gd name="connsiteX4" fmla="*/ 0 w 10728766"/>
              <a:gd name="connsiteY4" fmla="*/ 2289414 h 2289414"/>
              <a:gd name="connsiteX5" fmla="*/ 0 w 10728766"/>
              <a:gd name="connsiteY5" fmla="*/ 0 h 228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28766" h="2289414">
                <a:moveTo>
                  <a:pt x="0" y="0"/>
                </a:moveTo>
                <a:lnTo>
                  <a:pt x="10728766" y="0"/>
                </a:lnTo>
                <a:lnTo>
                  <a:pt x="10528648" y="210670"/>
                </a:lnTo>
                <a:cubicBezTo>
                  <a:pt x="9241813" y="1499248"/>
                  <a:pt x="7422495" y="2289414"/>
                  <a:pt x="5292562" y="2289414"/>
                </a:cubicBezTo>
                <a:lnTo>
                  <a:pt x="0" y="22894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C4CC71-D26B-3860-4533-8D9367A346BC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09D245-529C-F92C-6898-578573DF2FDD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rgbClr val="B1DDE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4ADA64-64DE-2BBE-11EC-260E797B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214977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CFE676C-0103-DE54-0446-8B645EE49F6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B8ABA32-0FD4-3CB3-35C8-83D2ECCB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6532582" cy="1080000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6883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, frei nutz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CC4CC71-D26B-3860-4533-8D9367A346BC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09D245-529C-F92C-6898-578573DF2FDD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4ADA64-64DE-2BBE-11EC-260E797B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21535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CFE676C-0103-DE54-0446-8B645EE49F6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B8ABA32-0FD4-3CB3-35C8-83D2ECCB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11671200" cy="518400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104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DG unten, frei nutz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CC4CC71-D26B-3860-4533-8D9367A346BC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09D245-529C-F92C-6898-578573DF2FDD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4ADA64-64DE-2BBE-11EC-260E797B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37588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CFE676C-0103-DE54-0446-8B645EE49F6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48EFFE-F687-F971-1523-0C39AC4C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623" b="25571"/>
          <a:stretch/>
        </p:blipFill>
        <p:spPr>
          <a:xfrm>
            <a:off x="1358900" y="5094247"/>
            <a:ext cx="4948064" cy="1661341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CA040F3-C1E3-3A03-5C80-F30C4ACD3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11671200" cy="518400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001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 rechts,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70C441B-3F54-66B6-B563-172248F5B804}"/>
              </a:ext>
            </a:extLst>
          </p:cNvPr>
          <p:cNvSpPr/>
          <p:nvPr userDrawn="1"/>
        </p:nvSpPr>
        <p:spPr>
          <a:xfrm>
            <a:off x="4052400" y="0"/>
            <a:ext cx="8139600" cy="6858000"/>
          </a:xfrm>
          <a:prstGeom prst="rect">
            <a:avLst/>
          </a:prstGeom>
          <a:solidFill>
            <a:schemeClr val="accent1">
              <a:alpha val="95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C4CC71-D26B-3860-4533-8D9367A346BC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09D245-529C-F92C-6898-578573DF2FDD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4ADA64-64DE-2BBE-11EC-260E797B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CFE676C-0103-DE54-0446-8B645EE49F6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B8ABA32-0FD4-3CB3-35C8-83D2ECCB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2839218" cy="3730084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06CACDA-12F4-BDA9-6DE2-51BB780ED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4000" y="572400"/>
            <a:ext cx="6840000" cy="57600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1"/>
                </a:solidFill>
                <a:latin typeface="Rotunda Hair-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4158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 rechts, frei nutz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70C441B-3F54-66B6-B563-172248F5B804}"/>
              </a:ext>
            </a:extLst>
          </p:cNvPr>
          <p:cNvSpPr/>
          <p:nvPr userDrawn="1"/>
        </p:nvSpPr>
        <p:spPr>
          <a:xfrm>
            <a:off x="4052400" y="0"/>
            <a:ext cx="8139600" cy="6858000"/>
          </a:xfrm>
          <a:prstGeom prst="rect">
            <a:avLst/>
          </a:prstGeom>
          <a:solidFill>
            <a:schemeClr val="accent1">
              <a:alpha val="95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C4CC71-D26B-3860-4533-8D9367A346BC}"/>
              </a:ext>
            </a:extLst>
          </p:cNvPr>
          <p:cNvSpPr/>
          <p:nvPr userDrawn="1"/>
        </p:nvSpPr>
        <p:spPr>
          <a:xfrm>
            <a:off x="4052400" y="6755588"/>
            <a:ext cx="8139600" cy="10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09D245-529C-F92C-6898-578573DF2FDD}"/>
              </a:ext>
            </a:extLst>
          </p:cNvPr>
          <p:cNvSpPr/>
          <p:nvPr userDrawn="1"/>
        </p:nvSpPr>
        <p:spPr>
          <a:xfrm>
            <a:off x="1358900" y="6755588"/>
            <a:ext cx="2693500" cy="102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4ADA64-64DE-2BBE-11EC-260E797B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510456"/>
            <a:ext cx="1104000" cy="230400"/>
          </a:xfrm>
        </p:spPr>
        <p:txBody>
          <a:bodyPr/>
          <a:lstStyle>
            <a:lvl1pPr>
              <a:defRPr sz="900" b="0" i="0">
                <a:solidFill>
                  <a:schemeClr val="bg1">
                    <a:lumMod val="75000"/>
                  </a:schemeClr>
                </a:solidFill>
                <a:latin typeface="Rotunda Hair-Light" pitchFamily="2" charset="0"/>
              </a:defRPr>
            </a:lvl1pPr>
          </a:lstStyle>
          <a:p>
            <a:fld id="{0953CF09-8C9A-7649-B839-21E970E44BF3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CFE676C-0103-DE54-0446-8B645EE49F67}"/>
              </a:ext>
            </a:extLst>
          </p:cNvPr>
          <p:cNvSpPr txBox="1">
            <a:spLocks/>
          </p:cNvSpPr>
          <p:nvPr userDrawn="1"/>
        </p:nvSpPr>
        <p:spPr>
          <a:xfrm>
            <a:off x="11516400" y="6440400"/>
            <a:ext cx="6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D377F9-D0FF-9A4A-90DA-A775D984802B}" type="slidenum">
              <a:rPr lang="de-DE" b="0" i="0" smtClean="0">
                <a:solidFill>
                  <a:schemeClr val="accent1"/>
                </a:solidFill>
                <a:latin typeface="Rotunda Hair-Light" pitchFamily="2" charset="0"/>
              </a:rPr>
              <a:pPr/>
              <a:t>‹Nr.›</a:t>
            </a:fld>
            <a:endParaRPr lang="de-DE" b="0" i="0">
              <a:solidFill>
                <a:schemeClr val="accent1"/>
              </a:solidFill>
              <a:latin typeface="Rotunda Hair-Light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B8ABA32-0FD4-3CB3-35C8-83D2ECCB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2839218" cy="3730084"/>
          </a:xfrm>
        </p:spPr>
        <p:txBody>
          <a:bodyPr anchor="t" anchorCtr="0"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Rotunda Thin-Me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27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CD7A42-42AA-CCE5-076C-B8BB96E6D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B0D943-ADE2-07BF-6973-70F659CB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67E024-D9C6-CD60-050E-BA42F9ACE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</a:defRPr>
            </a:lvl1pPr>
          </a:lstStyle>
          <a:p>
            <a:fld id="{B377C602-D7AF-5F47-8F3D-C022A93D69AC}" type="datetime1">
              <a:rPr lang="de-DE" smtClean="0"/>
              <a:pPr/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6CD791-3560-C733-5A8E-8FBB66B73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DF475C-3817-01AB-D440-A99390F22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tunda Reg-Bold" pitchFamily="2" charset="0"/>
              </a:defRPr>
            </a:lvl1pPr>
          </a:lstStyle>
          <a:p>
            <a:fld id="{1BD377F9-D0FF-9A4A-90DA-A775D984802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56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5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71" r:id="rId9"/>
    <p:sldLayoutId id="2147483668" r:id="rId10"/>
    <p:sldLayoutId id="2147483672" r:id="rId11"/>
    <p:sldLayoutId id="2147483663" r:id="rId12"/>
    <p:sldLayoutId id="2147483673" r:id="rId13"/>
    <p:sldLayoutId id="2147483674" r:id="rId14"/>
    <p:sldLayoutId id="2147483670" r:id="rId15"/>
    <p:sldLayoutId id="2147483677" r:id="rId16"/>
    <p:sldLayoutId id="2147483661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69" r:id="rId23"/>
    <p:sldLayoutId id="2147483676" r:id="rId24"/>
    <p:sldLayoutId id="2147483656" r:id="rId25"/>
    <p:sldLayoutId id="2147483657" r:id="rId26"/>
    <p:sldLayoutId id="2147483658" r:id="rId27"/>
    <p:sldLayoutId id="2147483659" r:id="rId2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tunda Reg-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tunda Reg-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tunda Reg-Bol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tunda Reg-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tunda Reg-Bol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tunda Reg-Bol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FB9D4-2EE9-CEBC-C5C8-74F8FDCA31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Mehr als nur eine Datensammlung – was Register leisten können und sollten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271316-D795-1062-CB45-5467AA3F9B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Juliane Tatusch, Geschäftsbereichsleitung Public Health Systems // 04.06.2025</a:t>
            </a:r>
          </a:p>
        </p:txBody>
      </p:sp>
    </p:spTree>
    <p:extLst>
      <p:ext uri="{BB962C8B-B14F-4D97-AF65-F5344CB8AC3E}">
        <p14:creationId xmlns:p14="http://schemas.microsoft.com/office/powerpoint/2010/main" val="691389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5A3CEDD-465F-1B28-37F7-EDA5A05FB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45" y="0"/>
            <a:ext cx="4573865" cy="686079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DB99496-9D35-FEAF-3946-4E5B42AE0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99" y="180000"/>
            <a:ext cx="4291721" cy="998351"/>
          </a:xfrm>
          <a:solidFill>
            <a:srgbClr val="DFF1F5">
              <a:alpha val="80000"/>
            </a:srgbClr>
          </a:solidFill>
        </p:spPr>
        <p:txBody>
          <a:bodyPr/>
          <a:lstStyle/>
          <a:p>
            <a:r>
              <a:rPr lang="de-DE"/>
              <a:t>Datenerfassung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8481A04-4A69-D079-2C8B-72AF10FAB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3999" y="572400"/>
            <a:ext cx="7345225" cy="5760000"/>
          </a:xfrm>
        </p:spPr>
        <p:txBody>
          <a:bodyPr/>
          <a:lstStyle/>
          <a:p>
            <a:r>
              <a:rPr lang="de-DE" sz="1800" dirty="0">
                <a:latin typeface="Rotunda Reg-Bold" pitchFamily="50" charset="0"/>
              </a:rPr>
              <a:t>Der Datensatz ist das Herzstück eines Registers:</a:t>
            </a:r>
            <a:br>
              <a:rPr lang="de-DE" sz="1800" dirty="0">
                <a:latin typeface="Rotunda Reg-Bold" pitchFamily="50" charset="0"/>
              </a:rPr>
            </a:br>
            <a:r>
              <a:rPr lang="de-DE" sz="1800" dirty="0"/>
              <a:t>Wir beraten und unterstützen bei der Erstellung des Datensatzes, sodass die Daten auch so vorliegen, wie es die Fragestellung erfordert. Wir sorgen dafür, dass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/>
              <a:t>Freitexte in </a:t>
            </a:r>
            <a:r>
              <a:rPr lang="de-DE" sz="1600" dirty="0">
                <a:latin typeface="Rotunda Reg-Bold" pitchFamily="50" charset="0"/>
              </a:rPr>
              <a:t>strukturierten Datenformaten </a:t>
            </a:r>
            <a:r>
              <a:rPr lang="de-DE" sz="1600" dirty="0"/>
              <a:t>vorliegen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latin typeface="Rotunda Reg-Bold" pitchFamily="50" charset="0"/>
              </a:rPr>
              <a:t>Daten</a:t>
            </a:r>
            <a:r>
              <a:rPr lang="de-DE" sz="1600" dirty="0">
                <a:latin typeface="Rotunda Thin-Med" pitchFamily="50" charset="0"/>
              </a:rPr>
              <a:t> </a:t>
            </a:r>
            <a:r>
              <a:rPr lang="de-DE" sz="1600" dirty="0"/>
              <a:t>durch digitale Prozesse, plausibilitätsgeprüfte Dateneingaben und automatisierte Datenflüsse</a:t>
            </a:r>
            <a:r>
              <a:rPr lang="de-DE" sz="1600" dirty="0">
                <a:latin typeface="Rotunda Thin-Med" pitchFamily="50" charset="0"/>
              </a:rPr>
              <a:t> </a:t>
            </a:r>
            <a:r>
              <a:rPr lang="de-DE" sz="1600" dirty="0">
                <a:latin typeface="Rotunda Reg-Bold" pitchFamily="50" charset="0"/>
              </a:rPr>
              <a:t>aktuell und qualitätsgesichert </a:t>
            </a:r>
            <a:r>
              <a:rPr lang="de-DE" sz="1600" dirty="0"/>
              <a:t>abgerufen werden können</a:t>
            </a:r>
          </a:p>
          <a:p>
            <a:endParaRPr lang="de-DE" sz="1800" dirty="0">
              <a:latin typeface="Rotunda Reg-Bold" pitchFamily="50" charset="0"/>
            </a:endParaRPr>
          </a:p>
          <a:p>
            <a:r>
              <a:rPr lang="de-DE" sz="1800" dirty="0">
                <a:latin typeface="Rotunda Reg-Bold" pitchFamily="50" charset="0"/>
              </a:rPr>
              <a:t>Ein besonderer Service des IDG ist der </a:t>
            </a:r>
            <a:r>
              <a:rPr lang="de-DE" sz="1800" dirty="0" err="1">
                <a:latin typeface="Rotunda Reg-Bold" pitchFamily="50" charset="0"/>
              </a:rPr>
              <a:t>MedoServ</a:t>
            </a:r>
            <a:r>
              <a:rPr lang="de-DE" sz="1800" dirty="0">
                <a:latin typeface="Rotunda Reg-Bold" pitchFamily="50" charset="0"/>
              </a:rPr>
              <a:t>:</a:t>
            </a:r>
            <a:br>
              <a:rPr lang="de-DE" sz="1800" dirty="0"/>
            </a:br>
            <a:r>
              <a:rPr lang="de-DE" sz="1800" dirty="0"/>
              <a:t>Unser klinischer Dokumentationsservice kann nach Wunsch die Dateneingabe für Sie übernehmen.</a:t>
            </a:r>
          </a:p>
          <a:p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CEDC9D2-F9B6-D75F-AFBD-7397E01161A7}"/>
              </a:ext>
            </a:extLst>
          </p:cNvPr>
          <p:cNvSpPr txBox="1"/>
          <p:nvPr/>
        </p:nvSpPr>
        <p:spPr>
          <a:xfrm>
            <a:off x="-1" y="6570970"/>
            <a:ext cx="22736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>
                <a:latin typeface="Rotunda Hair-Light" pitchFamily="50" charset="0"/>
              </a:rPr>
              <a:t>Bild ist KI-generiert (Adobe Firefly)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746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hteck 50">
            <a:extLst>
              <a:ext uri="{FF2B5EF4-FFF2-40B4-BE49-F238E27FC236}">
                <a16:creationId xmlns:a16="http://schemas.microsoft.com/office/drawing/2014/main" id="{77D85255-A32E-A706-9796-45FDF5AA3590}"/>
              </a:ext>
            </a:extLst>
          </p:cNvPr>
          <p:cNvSpPr/>
          <p:nvPr/>
        </p:nvSpPr>
        <p:spPr>
          <a:xfrm>
            <a:off x="410610" y="2189526"/>
            <a:ext cx="7173038" cy="973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0E7491C-F65A-D07F-A0D9-204CD052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80000"/>
            <a:ext cx="7742708" cy="1080000"/>
          </a:xfrm>
        </p:spPr>
        <p:txBody>
          <a:bodyPr/>
          <a:lstStyle/>
          <a:p>
            <a:r>
              <a:rPr lang="de-DE"/>
              <a:t>Datenmanagement &amp; -integration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66463307-C9E6-16E5-CF08-45CB06F8E288}"/>
              </a:ext>
            </a:extLst>
          </p:cNvPr>
          <p:cNvGrpSpPr/>
          <p:nvPr/>
        </p:nvGrpSpPr>
        <p:grpSpPr>
          <a:xfrm>
            <a:off x="410610" y="3331244"/>
            <a:ext cx="4443197" cy="2556429"/>
            <a:chOff x="643971" y="2217718"/>
            <a:chExt cx="3872010" cy="2139047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4FC4ED2-F311-541E-BADC-FCB41FA5979B}"/>
                </a:ext>
              </a:extLst>
            </p:cNvPr>
            <p:cNvGrpSpPr/>
            <p:nvPr/>
          </p:nvGrpSpPr>
          <p:grpSpPr>
            <a:xfrm flipH="1">
              <a:off x="643971" y="2269294"/>
              <a:ext cx="1272562" cy="1301352"/>
              <a:chOff x="-174645" y="-640455"/>
              <a:chExt cx="450692" cy="451286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7111B04-E770-B464-2A28-F161BD0F2A07}"/>
                  </a:ext>
                </a:extLst>
              </p:cNvPr>
              <p:cNvSpPr/>
              <p:nvPr/>
            </p:nvSpPr>
            <p:spPr>
              <a:xfrm>
                <a:off x="-174645" y="-640455"/>
                <a:ext cx="382494" cy="374525"/>
              </a:xfrm>
              <a:prstGeom prst="ellipse">
                <a:avLst/>
              </a:prstGeom>
              <a:solidFill>
                <a:srgbClr val="CCE5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pic>
            <p:nvPicPr>
              <p:cNvPr id="32" name="Grafik 31" descr="Lupe Silhouette">
                <a:extLst>
                  <a:ext uri="{FF2B5EF4-FFF2-40B4-BE49-F238E27FC236}">
                    <a16:creationId xmlns:a16="http://schemas.microsoft.com/office/drawing/2014/main" id="{D38E6E4A-B367-202F-408E-5ACF559F1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29" y="-455987"/>
                <a:ext cx="266818" cy="266818"/>
              </a:xfrm>
              <a:prstGeom prst="rect">
                <a:avLst/>
              </a:prstGeom>
            </p:spPr>
          </p:pic>
        </p:grp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E2CB0AC-86E0-417B-4665-B7F7E489D2D9}"/>
                </a:ext>
              </a:extLst>
            </p:cNvPr>
            <p:cNvSpPr txBox="1"/>
            <p:nvPr/>
          </p:nvSpPr>
          <p:spPr>
            <a:xfrm>
              <a:off x="1406556" y="2217718"/>
              <a:ext cx="3109425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500" err="1">
                  <a:solidFill>
                    <a:schemeClr val="accent1"/>
                  </a:solidFill>
                  <a:latin typeface="Rotunda Reg-Bold" pitchFamily="50" charset="0"/>
                </a:rPr>
                <a:t>F</a:t>
              </a:r>
              <a:r>
                <a:rPr lang="de-DE" sz="1400" err="1">
                  <a:solidFill>
                    <a:schemeClr val="accent1"/>
                  </a:solidFill>
                  <a:latin typeface="Rotunda Hair-Light" pitchFamily="50" charset="0"/>
                </a:rPr>
                <a:t>indable</a:t>
              </a:r>
              <a:r>
                <a:rPr lang="de-DE">
                  <a:solidFill>
                    <a:schemeClr val="accent1"/>
                  </a:solidFill>
                  <a:latin typeface="Rotunda Hair-Light" pitchFamily="50" charset="0"/>
                </a:rPr>
                <a:t> </a:t>
              </a:r>
            </a:p>
            <a:p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- </a:t>
              </a:r>
              <a:r>
                <a:rPr lang="de-DE">
                  <a:solidFill>
                    <a:schemeClr val="accent1"/>
                  </a:solidFill>
                  <a:latin typeface="Rotunda Reg-Bold" pitchFamily="50" charset="0"/>
                </a:rPr>
                <a:t>Auffindbar</a:t>
              </a:r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 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5697BD9-6CE7-1643-8999-124FB4202E31}"/>
              </a:ext>
            </a:extLst>
          </p:cNvPr>
          <p:cNvGrpSpPr/>
          <p:nvPr/>
        </p:nvGrpSpPr>
        <p:grpSpPr>
          <a:xfrm>
            <a:off x="3095555" y="3318666"/>
            <a:ext cx="4408759" cy="2556429"/>
            <a:chOff x="3459118" y="2220947"/>
            <a:chExt cx="3841999" cy="2139047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6CD4DF3D-F22A-AC17-3502-7FE28356050E}"/>
                </a:ext>
              </a:extLst>
            </p:cNvPr>
            <p:cNvGrpSpPr/>
            <p:nvPr/>
          </p:nvGrpSpPr>
          <p:grpSpPr>
            <a:xfrm>
              <a:off x="3459118" y="2269294"/>
              <a:ext cx="1386368" cy="1337797"/>
              <a:chOff x="30520" y="-302591"/>
              <a:chExt cx="490710" cy="463554"/>
            </a:xfrm>
          </p:grpSpPr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9C1D709-8DA9-70D3-DD24-4DFA09F2BB74}"/>
                  </a:ext>
                </a:extLst>
              </p:cNvPr>
              <p:cNvSpPr/>
              <p:nvPr/>
            </p:nvSpPr>
            <p:spPr>
              <a:xfrm>
                <a:off x="138960" y="-302591"/>
                <a:ext cx="382270" cy="374226"/>
              </a:xfrm>
              <a:prstGeom prst="ellipse">
                <a:avLst/>
              </a:prstGeom>
              <a:solidFill>
                <a:srgbClr val="99CC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pic>
            <p:nvPicPr>
              <p:cNvPr id="37" name="Grafik 36" descr="Ticket Silhouette">
                <a:extLst>
                  <a:ext uri="{FF2B5EF4-FFF2-40B4-BE49-F238E27FC236}">
                    <a16:creationId xmlns:a16="http://schemas.microsoft.com/office/drawing/2014/main" id="{771DF354-3662-DD8D-29A6-DA1AD4493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520" y="-100996"/>
                <a:ext cx="261958" cy="261959"/>
              </a:xfrm>
              <a:prstGeom prst="rect">
                <a:avLst/>
              </a:prstGeom>
            </p:spPr>
          </p:pic>
        </p:grp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A8E132B-9156-2287-2B91-67442FAC14CA}"/>
                </a:ext>
              </a:extLst>
            </p:cNvPr>
            <p:cNvSpPr txBox="1"/>
            <p:nvPr/>
          </p:nvSpPr>
          <p:spPr>
            <a:xfrm>
              <a:off x="4191692" y="2220947"/>
              <a:ext cx="3109425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500" err="1">
                  <a:solidFill>
                    <a:schemeClr val="accent1"/>
                  </a:solidFill>
                  <a:latin typeface="Rotunda Reg-Bold" pitchFamily="50" charset="0"/>
                </a:rPr>
                <a:t>A</a:t>
              </a:r>
              <a:r>
                <a:rPr lang="de-DE" sz="1400" err="1">
                  <a:solidFill>
                    <a:schemeClr val="accent1"/>
                  </a:solidFill>
                  <a:latin typeface="Rotunda Hair-Light" pitchFamily="50" charset="0"/>
                </a:rPr>
                <a:t>ccessible</a:t>
              </a:r>
              <a:r>
                <a:rPr lang="de-DE">
                  <a:solidFill>
                    <a:schemeClr val="accent1"/>
                  </a:solidFill>
                  <a:latin typeface="Rotunda Hair-Light" pitchFamily="50" charset="0"/>
                </a:rPr>
                <a:t> </a:t>
              </a:r>
            </a:p>
            <a:p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- </a:t>
              </a:r>
              <a:r>
                <a:rPr lang="de-DE">
                  <a:solidFill>
                    <a:schemeClr val="accent1"/>
                  </a:solidFill>
                  <a:latin typeface="Rotunda Reg-Bold" pitchFamily="50" charset="0"/>
                </a:rPr>
                <a:t>Zugänglich</a:t>
              </a:r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 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B88F9AAC-A47C-11A6-89FE-7089FCC93A69}"/>
              </a:ext>
            </a:extLst>
          </p:cNvPr>
          <p:cNvGrpSpPr/>
          <p:nvPr/>
        </p:nvGrpSpPr>
        <p:grpSpPr>
          <a:xfrm>
            <a:off x="6017760" y="3318666"/>
            <a:ext cx="4481446" cy="2556429"/>
            <a:chOff x="6056782" y="2208511"/>
            <a:chExt cx="3905342" cy="2139047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682C2538-1C1E-B68D-57BE-C7996AF15A5B}"/>
                </a:ext>
              </a:extLst>
            </p:cNvPr>
            <p:cNvGrpSpPr/>
            <p:nvPr/>
          </p:nvGrpSpPr>
          <p:grpSpPr>
            <a:xfrm>
              <a:off x="6056782" y="2267588"/>
              <a:ext cx="1135826" cy="1329009"/>
              <a:chOff x="46475" y="-380910"/>
              <a:chExt cx="402030" cy="460509"/>
            </a:xfrm>
          </p:grpSpPr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D7DC1F28-4EFB-7C08-F484-1CD94AFA4271}"/>
                  </a:ext>
                </a:extLst>
              </p:cNvPr>
              <p:cNvSpPr/>
              <p:nvPr/>
            </p:nvSpPr>
            <p:spPr>
              <a:xfrm>
                <a:off x="66235" y="-380910"/>
                <a:ext cx="382270" cy="374226"/>
              </a:xfrm>
              <a:prstGeom prst="ellipse">
                <a:avLst/>
              </a:prstGeom>
              <a:solidFill>
                <a:srgbClr val="A5A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pic>
            <p:nvPicPr>
              <p:cNvPr id="42" name="Grafik 41" descr="Zahnräder Silhouette">
                <a:extLst>
                  <a:ext uri="{FF2B5EF4-FFF2-40B4-BE49-F238E27FC236}">
                    <a16:creationId xmlns:a16="http://schemas.microsoft.com/office/drawing/2014/main" id="{D537C6BC-97C2-9FE6-4C94-1A855C2EC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475" y="-182360"/>
                <a:ext cx="261958" cy="261959"/>
              </a:xfrm>
              <a:prstGeom prst="rect">
                <a:avLst/>
              </a:prstGeom>
            </p:spPr>
          </p:pic>
        </p:grp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A0113ADB-84F4-4B8E-E552-B1A114BBFF2D}"/>
                </a:ext>
              </a:extLst>
            </p:cNvPr>
            <p:cNvSpPr txBox="1"/>
            <p:nvPr/>
          </p:nvSpPr>
          <p:spPr>
            <a:xfrm>
              <a:off x="6852699" y="2208511"/>
              <a:ext cx="3109425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500">
                  <a:solidFill>
                    <a:schemeClr val="accent1"/>
                  </a:solidFill>
                  <a:latin typeface="Rotunda Reg-Bold" pitchFamily="50" charset="0"/>
                </a:rPr>
                <a:t>I</a:t>
              </a:r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nteroperable</a:t>
              </a:r>
              <a:r>
                <a:rPr lang="de-DE">
                  <a:solidFill>
                    <a:schemeClr val="accent1"/>
                  </a:solidFill>
                  <a:latin typeface="Rotunda Hair-Light" pitchFamily="50" charset="0"/>
                </a:rPr>
                <a:t> </a:t>
              </a:r>
            </a:p>
            <a:p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- </a:t>
              </a:r>
              <a:r>
                <a:rPr lang="de-DE">
                  <a:solidFill>
                    <a:schemeClr val="accent1"/>
                  </a:solidFill>
                  <a:latin typeface="Rotunda Reg-Bold" pitchFamily="50" charset="0"/>
                </a:rPr>
                <a:t>Interoperabel</a:t>
              </a:r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 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10B8E27-146F-2484-D0B4-CD450AAF771E}"/>
              </a:ext>
            </a:extLst>
          </p:cNvPr>
          <p:cNvGrpSpPr/>
          <p:nvPr/>
        </p:nvGrpSpPr>
        <p:grpSpPr>
          <a:xfrm>
            <a:off x="8732329" y="3370170"/>
            <a:ext cx="4256750" cy="2556429"/>
            <a:chOff x="8766557" y="2205558"/>
            <a:chExt cx="3709531" cy="2139047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E3B4369B-F33C-CF23-A7E1-6777A69C9CF7}"/>
                </a:ext>
              </a:extLst>
            </p:cNvPr>
            <p:cNvGrpSpPr/>
            <p:nvPr/>
          </p:nvGrpSpPr>
          <p:grpSpPr>
            <a:xfrm>
              <a:off x="8766557" y="2267587"/>
              <a:ext cx="1280199" cy="1304132"/>
              <a:chOff x="4602" y="-242301"/>
              <a:chExt cx="339848" cy="338916"/>
            </a:xfrm>
          </p:grpSpPr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4138DA80-40C1-D84D-355F-7E3EAA164640}"/>
                  </a:ext>
                </a:extLst>
              </p:cNvPr>
              <p:cNvSpPr/>
              <p:nvPr/>
            </p:nvSpPr>
            <p:spPr>
              <a:xfrm>
                <a:off x="57747" y="-242301"/>
                <a:ext cx="286703" cy="280669"/>
              </a:xfrm>
              <a:prstGeom prst="ellipse">
                <a:avLst/>
              </a:prstGeom>
              <a:solidFill>
                <a:srgbClr val="79869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pic>
            <p:nvPicPr>
              <p:cNvPr id="47" name="Grafik 46" descr="Recycling Silhouette">
                <a:extLst>
                  <a:ext uri="{FF2B5EF4-FFF2-40B4-BE49-F238E27FC236}">
                    <a16:creationId xmlns:a16="http://schemas.microsoft.com/office/drawing/2014/main" id="{E892F3AB-95BF-B682-3159-A27ADCB59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602" y="-90498"/>
                <a:ext cx="187112" cy="187113"/>
              </a:xfrm>
              <a:prstGeom prst="rect">
                <a:avLst/>
              </a:prstGeom>
            </p:spPr>
          </p:pic>
        </p:grp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24182293-F6A1-66F2-FB6B-8DB797020EC5}"/>
                </a:ext>
              </a:extLst>
            </p:cNvPr>
            <p:cNvSpPr txBox="1"/>
            <p:nvPr/>
          </p:nvSpPr>
          <p:spPr>
            <a:xfrm>
              <a:off x="9366663" y="2205558"/>
              <a:ext cx="3109425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500" err="1">
                  <a:solidFill>
                    <a:schemeClr val="accent1"/>
                  </a:solidFill>
                  <a:latin typeface="Rotunda Reg-Bold" pitchFamily="50" charset="0"/>
                </a:rPr>
                <a:t>R</a:t>
              </a:r>
              <a:r>
                <a:rPr lang="de-DE" sz="1400" err="1">
                  <a:solidFill>
                    <a:schemeClr val="accent1"/>
                  </a:solidFill>
                  <a:latin typeface="Rotunda Hair-Light" pitchFamily="50" charset="0"/>
                </a:rPr>
                <a:t>euseable</a:t>
              </a:r>
              <a:r>
                <a:rPr lang="de-DE">
                  <a:solidFill>
                    <a:schemeClr val="accent1"/>
                  </a:solidFill>
                  <a:latin typeface="Rotunda Hair-Light" pitchFamily="50" charset="0"/>
                </a:rPr>
                <a:t> </a:t>
              </a:r>
            </a:p>
            <a:p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- </a:t>
              </a:r>
              <a:r>
                <a:rPr lang="de-DE">
                  <a:solidFill>
                    <a:schemeClr val="accent1"/>
                  </a:solidFill>
                  <a:latin typeface="Rotunda Reg-Bold" pitchFamily="50" charset="0"/>
                </a:rPr>
                <a:t>Wiederverwendbar</a:t>
              </a:r>
              <a:r>
                <a:rPr lang="de-DE" sz="1400">
                  <a:solidFill>
                    <a:schemeClr val="accent1"/>
                  </a:solidFill>
                  <a:latin typeface="Rotunda Hair-Light" pitchFamily="50" charset="0"/>
                </a:rPr>
                <a:t> </a:t>
              </a: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1C51A338-D0C3-AD91-2AAC-8D4CA45FE3F0}"/>
              </a:ext>
            </a:extLst>
          </p:cNvPr>
          <p:cNvSpPr txBox="1"/>
          <p:nvPr/>
        </p:nvSpPr>
        <p:spPr>
          <a:xfrm>
            <a:off x="410610" y="2259401"/>
            <a:ext cx="698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accent1"/>
                </a:solidFill>
                <a:latin typeface="Rotunda Hair-Light" pitchFamily="50" charset="0"/>
              </a:rPr>
              <a:t>Unsere Register sind </a:t>
            </a:r>
            <a:r>
              <a:rPr lang="de-DE" sz="3600">
                <a:solidFill>
                  <a:schemeClr val="accent1"/>
                </a:solidFill>
                <a:latin typeface="Rotunda Hair-Light" pitchFamily="50" charset="0"/>
              </a:rPr>
              <a:t>FAIR</a:t>
            </a:r>
            <a:r>
              <a:rPr lang="de-DE" sz="2400">
                <a:solidFill>
                  <a:schemeClr val="accent1"/>
                </a:solidFill>
                <a:latin typeface="Rotunda Hair-Light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24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37F3A-7B3E-D65B-E2A5-144770DF1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DA9E257-4F45-1C21-7846-D4CB79A14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53" r="26476" b="6879"/>
          <a:stretch/>
        </p:blipFill>
        <p:spPr>
          <a:xfrm>
            <a:off x="0" y="0"/>
            <a:ext cx="4053526" cy="685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2E9B91-2193-D847-2035-8F860C29C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sz="1800" dirty="0">
              <a:latin typeface="Rotunda Reg-Bold" pitchFamily="50" charset="0"/>
            </a:endParaRPr>
          </a:p>
          <a:p>
            <a:r>
              <a:rPr lang="de-DE" sz="1800" dirty="0">
                <a:latin typeface="Rotunda Reg-Bold" pitchFamily="50" charset="0"/>
              </a:rPr>
              <a:t>Damit die Daten in die Anwendung kommen setzen wir auf 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err="1"/>
              <a:t>Machine</a:t>
            </a:r>
            <a:r>
              <a:rPr lang="de-DE" sz="1800" dirty="0"/>
              <a:t> Learning und KI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Datenverknüpfung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err="1"/>
              <a:t>Predictive</a:t>
            </a:r>
            <a:r>
              <a:rPr lang="de-DE" sz="1800" dirty="0"/>
              <a:t> Analytics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dirty="0"/>
          </a:p>
          <a:p>
            <a:pPr>
              <a:lnSpc>
                <a:spcPct val="100000"/>
              </a:lnSpc>
            </a:pPr>
            <a:r>
              <a:rPr lang="de-DE" sz="1800" dirty="0">
                <a:latin typeface="Rotunda Reg-Bold" pitchFamily="50" charset="0"/>
              </a:rPr>
              <a:t>Um Informationen aus den Daten &amp; Analysen zugänglich zu machen, bauen wir Dashboards mit: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automatischen Datenflüssen zum Echtzeitabruf der Daten &amp; Ergebnisse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interaktiven Grafiken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auf Wunsch mit Schnittstellenanbindung an weitere Systeme und Datenexportfunktion</a:t>
            </a:r>
          </a:p>
          <a:p>
            <a:pPr>
              <a:lnSpc>
                <a:spcPct val="100000"/>
              </a:lnSpc>
            </a:pPr>
            <a:endParaRPr lang="de-DE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dirty="0"/>
          </a:p>
          <a:p>
            <a:pPr>
              <a:lnSpc>
                <a:spcPct val="100000"/>
              </a:lnSpc>
            </a:pPr>
            <a:endParaRPr lang="de-DE" sz="1400" dirty="0"/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E809D683-78B3-50BD-8DA6-30160FC5D9FB}"/>
              </a:ext>
            </a:extLst>
          </p:cNvPr>
          <p:cNvSpPr txBox="1">
            <a:spLocks/>
          </p:cNvSpPr>
          <p:nvPr/>
        </p:nvSpPr>
        <p:spPr>
          <a:xfrm>
            <a:off x="252000" y="180000"/>
            <a:ext cx="4291721" cy="998351"/>
          </a:xfrm>
          <a:prstGeom prst="rect">
            <a:avLst/>
          </a:prstGeom>
          <a:solidFill>
            <a:srgbClr val="DFF1F5">
              <a:alpha val="80000"/>
            </a:srgbClr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Rotunda Thin-Med" pitchFamily="2" charset="0"/>
                <a:ea typeface="+mj-ea"/>
                <a:cs typeface="+mj-cs"/>
              </a:defRPr>
            </a:lvl1pPr>
          </a:lstStyle>
          <a:p>
            <a:r>
              <a:rPr lang="de-DE"/>
              <a:t>Datenanalyse &amp; - </a:t>
            </a:r>
            <a:r>
              <a:rPr lang="de-DE" err="1"/>
              <a:t>visualisierung</a:t>
            </a:r>
            <a:endParaRPr lang="de-DE"/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25DBCF47-136B-2425-EB00-F23ED759C9A0}"/>
              </a:ext>
            </a:extLst>
          </p:cNvPr>
          <p:cNvSpPr txBox="1">
            <a:spLocks/>
          </p:cNvSpPr>
          <p:nvPr/>
        </p:nvSpPr>
        <p:spPr>
          <a:xfrm>
            <a:off x="4734000" y="572400"/>
            <a:ext cx="7206000" cy="57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Rotunda Hair-Ligh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otunda Reg-Bol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otunda Reg-Bol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otunda Reg-Bol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otunda Reg-Bol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7E25186-D604-C367-3812-E27CCFE86230}"/>
              </a:ext>
            </a:extLst>
          </p:cNvPr>
          <p:cNvSpPr txBox="1"/>
          <p:nvPr/>
        </p:nvSpPr>
        <p:spPr>
          <a:xfrm>
            <a:off x="-1" y="6570970"/>
            <a:ext cx="22736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>
                <a:latin typeface="Rotunda Hair-Light" pitchFamily="50" charset="0"/>
              </a:rPr>
              <a:t>Bild ist KI-generiert (Adobe Firefly)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3872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907B9B8-5801-2B26-3F31-F2969397B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1876" y="707261"/>
            <a:ext cx="6284524" cy="5399923"/>
          </a:xfrm>
        </p:spPr>
        <p:txBody>
          <a:bodyPr>
            <a:normAutofit/>
          </a:bodyPr>
          <a:lstStyle/>
          <a:p>
            <a:pPr algn="r"/>
            <a:r>
              <a:rPr lang="de-DE" sz="3600" dirty="0"/>
              <a:t>Alles beginnt mit einer Frage aus der Versorgung.</a:t>
            </a:r>
            <a:br>
              <a:rPr lang="de-DE" sz="3600" dirty="0"/>
            </a:br>
            <a:br>
              <a:rPr lang="de-DE" sz="3200" dirty="0"/>
            </a:br>
            <a:r>
              <a:rPr lang="de-DE" sz="3200" dirty="0"/>
              <a:t> </a:t>
            </a:r>
            <a:r>
              <a:rPr lang="de-DE" sz="3600" dirty="0"/>
              <a:t>Wir unterstützen Sie auf dem Weg zu einer Antwort mit einem Register.</a:t>
            </a:r>
            <a:br>
              <a:rPr lang="de-DE" sz="3600" dirty="0"/>
            </a:br>
            <a:br>
              <a:rPr lang="de-DE" sz="3600" dirty="0"/>
            </a:br>
            <a:r>
              <a:rPr lang="de-DE" sz="3200" b="1" dirty="0">
                <a:latin typeface="Rotunda Thin-Med" pitchFamily="50" charset="0"/>
              </a:rPr>
              <a:t>Institut für digitale Gesundheitsdaten</a:t>
            </a:r>
            <a:br>
              <a:rPr lang="de-DE" sz="2800" dirty="0"/>
            </a:br>
            <a:r>
              <a:rPr lang="de-DE" sz="2400" dirty="0"/>
              <a:t>info@idg-rlp.de</a:t>
            </a:r>
            <a:br>
              <a:rPr lang="de-DE" sz="2400" dirty="0"/>
            </a:br>
            <a:r>
              <a:rPr lang="de-DE" sz="2400" dirty="0"/>
              <a:t>06131 – 97175-0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79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7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3966AFF-CCC8-6044-A96D-FBF87389D72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-16476" y="0"/>
            <a:ext cx="6846073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95910F5-C850-AF4E-26AE-A63B65CC218D}"/>
              </a:ext>
            </a:extLst>
          </p:cNvPr>
          <p:cNvSpPr/>
          <p:nvPr/>
        </p:nvSpPr>
        <p:spPr>
          <a:xfrm>
            <a:off x="5062195" y="378350"/>
            <a:ext cx="6586292" cy="6101299"/>
          </a:xfrm>
          <a:prstGeom prst="rect">
            <a:avLst/>
          </a:prstGeom>
          <a:solidFill>
            <a:srgbClr val="DFF1F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de-DE" sz="5400">
                <a:solidFill>
                  <a:schemeClr val="accent4"/>
                </a:solidFill>
                <a:latin typeface="Rotunda Hair-Light" pitchFamily="50" charset="0"/>
              </a:rPr>
              <a:t>Was man </a:t>
            </a:r>
          </a:p>
          <a:p>
            <a:pPr algn="r"/>
            <a:r>
              <a:rPr lang="de-DE" sz="5400">
                <a:solidFill>
                  <a:schemeClr val="accent4"/>
                </a:solidFill>
                <a:latin typeface="Rotunda Hair-Light" pitchFamily="50" charset="0"/>
              </a:rPr>
              <a:t>denken könnte, </a:t>
            </a:r>
          </a:p>
          <a:p>
            <a:pPr algn="r"/>
            <a:r>
              <a:rPr lang="de-DE" sz="5400">
                <a:solidFill>
                  <a:schemeClr val="accent4"/>
                </a:solidFill>
                <a:latin typeface="Rotunda Hair-Light" pitchFamily="50" charset="0"/>
              </a:rPr>
              <a:t>was Register sind.</a:t>
            </a:r>
          </a:p>
          <a:p>
            <a:pPr algn="r"/>
            <a:endParaRPr lang="de-DE" sz="3600">
              <a:solidFill>
                <a:schemeClr val="accent4"/>
              </a:solidFill>
              <a:latin typeface="Rotunda Hair-Light" pitchFamily="50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F6911A-B182-73D0-BFD4-2C50EB923FB0}"/>
              </a:ext>
            </a:extLst>
          </p:cNvPr>
          <p:cNvSpPr txBox="1"/>
          <p:nvPr/>
        </p:nvSpPr>
        <p:spPr>
          <a:xfrm>
            <a:off x="-1" y="6570970"/>
            <a:ext cx="22736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>
                <a:latin typeface="Rotunda Hair-Light" pitchFamily="50" charset="0"/>
              </a:rPr>
              <a:t>Bild ist KI-generiert (</a:t>
            </a:r>
            <a:r>
              <a:rPr lang="de-DE" sz="1000" err="1">
                <a:latin typeface="Rotunda Hair-Light" pitchFamily="50" charset="0"/>
              </a:rPr>
              <a:t>Canva</a:t>
            </a:r>
            <a:r>
              <a:rPr lang="de-DE" sz="1000">
                <a:latin typeface="Rotunda Hair-Light" pitchFamily="50" charset="0"/>
              </a:rPr>
              <a:t>)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6200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rafik 83">
            <a:extLst>
              <a:ext uri="{FF2B5EF4-FFF2-40B4-BE49-F238E27FC236}">
                <a16:creationId xmlns:a16="http://schemas.microsoft.com/office/drawing/2014/main" id="{653F82DA-8280-E3C0-684F-593BD2AEF6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95" r="11191" b="6879"/>
          <a:stretch/>
        </p:blipFill>
        <p:spPr>
          <a:xfrm>
            <a:off x="-1" y="1"/>
            <a:ext cx="6828539" cy="6858000"/>
          </a:xfrm>
          <a:prstGeom prst="rect">
            <a:avLst/>
          </a:prstGeom>
        </p:spPr>
      </p:pic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9BC9B4C1-85C2-EF28-4305-51062BC8139E}"/>
              </a:ext>
            </a:extLst>
          </p:cNvPr>
          <p:cNvGrpSpPr/>
          <p:nvPr/>
        </p:nvGrpSpPr>
        <p:grpSpPr>
          <a:xfrm>
            <a:off x="933025" y="1427347"/>
            <a:ext cx="5317429" cy="5430653"/>
            <a:chOff x="1678816" y="929410"/>
            <a:chExt cx="5317429" cy="5430653"/>
          </a:xfrm>
        </p:grpSpPr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9CE4ECDF-06CD-C602-AD0E-FC76AC977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1678816" y="929410"/>
              <a:ext cx="5317429" cy="5430653"/>
            </a:xfrm>
            <a:prstGeom prst="ellipse">
              <a:avLst/>
            </a:prstGeom>
          </p:spPr>
        </p:pic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D6747B79-0550-1B58-2185-E8D46CD5D8F2}"/>
                </a:ext>
              </a:extLst>
            </p:cNvPr>
            <p:cNvGrpSpPr/>
            <p:nvPr/>
          </p:nvGrpSpPr>
          <p:grpSpPr>
            <a:xfrm>
              <a:off x="1713392" y="1850714"/>
              <a:ext cx="5248275" cy="3588043"/>
              <a:chOff x="771525" y="1571625"/>
              <a:chExt cx="6267450" cy="4207168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EF36FCE4-326A-B54A-D06E-DC250417D798}"/>
                  </a:ext>
                </a:extLst>
              </p:cNvPr>
              <p:cNvGrpSpPr/>
              <p:nvPr/>
            </p:nvGrpSpPr>
            <p:grpSpPr>
              <a:xfrm>
                <a:off x="771525" y="1571625"/>
                <a:ext cx="6267450" cy="4207168"/>
                <a:chOff x="3408623" y="1502883"/>
                <a:chExt cx="5374754" cy="3583169"/>
              </a:xfrm>
            </p:grpSpPr>
            <p:graphicFrame>
              <p:nvGraphicFramePr>
                <p:cNvPr id="6" name="Diagramm 5">
                  <a:extLst>
                    <a:ext uri="{FF2B5EF4-FFF2-40B4-BE49-F238E27FC236}">
                      <a16:creationId xmlns:a16="http://schemas.microsoft.com/office/drawing/2014/main" id="{56102D91-98B9-0DD4-CBBE-CCE83F3E414E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197199641"/>
                    </p:ext>
                  </p:extLst>
                </p:nvPr>
              </p:nvGraphicFramePr>
              <p:xfrm>
                <a:off x="3408623" y="1502883"/>
                <a:ext cx="5374754" cy="358316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7" name="Oval 7">
                  <a:extLst>
                    <a:ext uri="{FF2B5EF4-FFF2-40B4-BE49-F238E27FC236}">
                      <a16:creationId xmlns:a16="http://schemas.microsoft.com/office/drawing/2014/main" id="{3A62B937-A7B7-33F4-E182-77B939BCD25E}"/>
                    </a:ext>
                  </a:extLst>
                </p:cNvPr>
                <p:cNvSpPr/>
                <p:nvPr/>
              </p:nvSpPr>
              <p:spPr>
                <a:xfrm>
                  <a:off x="5460446" y="2631022"/>
                  <a:ext cx="1326890" cy="13268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A1E3963B-D530-F3FA-5088-7BA64602C0C7}"/>
                    </a:ext>
                  </a:extLst>
                </p:cNvPr>
                <p:cNvSpPr txBox="1"/>
                <p:nvPr/>
              </p:nvSpPr>
              <p:spPr>
                <a:xfrm>
                  <a:off x="4655918" y="2169158"/>
                  <a:ext cx="1308410" cy="553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>
                      <a:solidFill>
                        <a:schemeClr val="bg1">
                          <a:alpha val="49996"/>
                        </a:schemeClr>
                      </a:solidFill>
                      <a:latin typeface="Rotunda Reg-Bold" pitchFamily="2" charset="0"/>
                    </a:rPr>
                    <a:t>Daten ...</a:t>
                  </a:r>
                </a:p>
                <a:p>
                  <a:pPr algn="ctr"/>
                  <a:r>
                    <a:rPr lang="de-DE" sz="1600" b="1">
                      <a:solidFill>
                        <a:schemeClr val="accent5"/>
                      </a:solidFill>
                      <a:latin typeface="Rotunda Reg-Bold" pitchFamily="2" charset="0"/>
                    </a:rPr>
                    <a:t>Erfassung</a:t>
                  </a:r>
                </a:p>
              </p:txBody>
            </p:sp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9657D1B7-6A9C-2305-84D2-8F6AADF48AFA}"/>
                    </a:ext>
                  </a:extLst>
                </p:cNvPr>
                <p:cNvSpPr txBox="1"/>
                <p:nvPr/>
              </p:nvSpPr>
              <p:spPr>
                <a:xfrm>
                  <a:off x="4155582" y="3453440"/>
                  <a:ext cx="1657909" cy="553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>
                      <a:solidFill>
                        <a:schemeClr val="bg1">
                          <a:alpha val="50000"/>
                        </a:schemeClr>
                      </a:solidFill>
                      <a:latin typeface="Rotunda Reg-Bold" pitchFamily="2" charset="0"/>
                    </a:rPr>
                    <a:t>Daten ...</a:t>
                  </a:r>
                </a:p>
                <a:p>
                  <a:pPr algn="ctr"/>
                  <a:r>
                    <a:rPr lang="de-DE" sz="1600" b="1">
                      <a:solidFill>
                        <a:schemeClr val="accent5"/>
                      </a:solidFill>
                      <a:latin typeface="Rotunda Reg-Bold" pitchFamily="2" charset="0"/>
                    </a:rPr>
                    <a:t>Visualisierung</a:t>
                  </a:r>
                  <a:endParaRPr lang="de-DE" sz="1400" b="1">
                    <a:solidFill>
                      <a:schemeClr val="accent5"/>
                    </a:solidFill>
                    <a:latin typeface="Rotunda Reg-Bold" pitchFamily="2" charset="0"/>
                  </a:endParaRPr>
                </a:p>
              </p:txBody>
            </p:sp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A2FA3500-2D85-0718-47A5-C80652962C42}"/>
                    </a:ext>
                  </a:extLst>
                </p:cNvPr>
                <p:cNvSpPr txBox="1"/>
                <p:nvPr/>
              </p:nvSpPr>
              <p:spPr>
                <a:xfrm>
                  <a:off x="5453202" y="4276393"/>
                  <a:ext cx="1308410" cy="553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>
                      <a:solidFill>
                        <a:schemeClr val="bg1">
                          <a:alpha val="50000"/>
                        </a:schemeClr>
                      </a:solidFill>
                      <a:latin typeface="Rotunda Reg-Bold" pitchFamily="2" charset="0"/>
                    </a:rPr>
                    <a:t>Daten ...</a:t>
                  </a:r>
                </a:p>
                <a:p>
                  <a:pPr algn="ctr"/>
                  <a:r>
                    <a:rPr lang="de-DE" sz="1600" b="1">
                      <a:solidFill>
                        <a:schemeClr val="accent5"/>
                      </a:solidFill>
                      <a:latin typeface="Rotunda Reg-Bold" pitchFamily="2" charset="0"/>
                    </a:rPr>
                    <a:t>Integration</a:t>
                  </a:r>
                  <a:endParaRPr lang="de-DE" sz="1400" b="1">
                    <a:solidFill>
                      <a:schemeClr val="accent5"/>
                    </a:solidFill>
                    <a:latin typeface="Rotunda Reg-Bold" pitchFamily="2" charset="0"/>
                  </a:endParaRPr>
                </a:p>
              </p:txBody>
            </p:sp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546C7D78-6EC5-AEA4-0918-194501998BEA}"/>
                    </a:ext>
                  </a:extLst>
                </p:cNvPr>
                <p:cNvSpPr txBox="1"/>
                <p:nvPr/>
              </p:nvSpPr>
              <p:spPr>
                <a:xfrm>
                  <a:off x="6109112" y="2168185"/>
                  <a:ext cx="1492781" cy="553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>
                      <a:solidFill>
                        <a:schemeClr val="bg1">
                          <a:alpha val="50000"/>
                        </a:schemeClr>
                      </a:solidFill>
                      <a:latin typeface="Rotunda Reg-Bold" pitchFamily="2" charset="0"/>
                    </a:rPr>
                    <a:t>Daten ...</a:t>
                  </a:r>
                </a:p>
                <a:p>
                  <a:pPr algn="ctr"/>
                  <a:r>
                    <a:rPr lang="de-DE" sz="1600" b="1">
                      <a:solidFill>
                        <a:schemeClr val="accent5"/>
                      </a:solidFill>
                      <a:latin typeface="Rotunda Reg-Bold" pitchFamily="2" charset="0"/>
                    </a:rPr>
                    <a:t>Management</a:t>
                  </a:r>
                  <a:endParaRPr lang="de-DE" sz="1400" b="1">
                    <a:solidFill>
                      <a:schemeClr val="accent5"/>
                    </a:solidFill>
                    <a:latin typeface="Rotunda Reg-Bold" pitchFamily="2" charset="0"/>
                  </a:endParaRPr>
                </a:p>
              </p:txBody>
            </p:sp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1994FD93-8357-2DD4-5E53-6A66CA32BD4C}"/>
                    </a:ext>
                  </a:extLst>
                </p:cNvPr>
                <p:cNvSpPr txBox="1"/>
                <p:nvPr/>
              </p:nvSpPr>
              <p:spPr>
                <a:xfrm>
                  <a:off x="6532055" y="3459379"/>
                  <a:ext cx="1308410" cy="553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>
                      <a:solidFill>
                        <a:schemeClr val="bg1">
                          <a:alpha val="50000"/>
                        </a:schemeClr>
                      </a:solidFill>
                      <a:latin typeface="Rotunda Reg-Bold" pitchFamily="2" charset="0"/>
                    </a:rPr>
                    <a:t>Daten ...</a:t>
                  </a:r>
                </a:p>
                <a:p>
                  <a:pPr algn="ctr"/>
                  <a:r>
                    <a:rPr lang="de-DE" sz="1600" b="1">
                      <a:solidFill>
                        <a:schemeClr val="accent5"/>
                      </a:solidFill>
                      <a:latin typeface="Rotunda Reg-Bold" pitchFamily="2" charset="0"/>
                    </a:rPr>
                    <a:t>Analyse</a:t>
                  </a:r>
                  <a:endParaRPr lang="de-DE" sz="1400" b="1">
                    <a:solidFill>
                      <a:schemeClr val="accent5"/>
                    </a:solidFill>
                    <a:latin typeface="Rotunda Reg-Bold" pitchFamily="2" charset="0"/>
                  </a:endParaRPr>
                </a:p>
              </p:txBody>
            </p:sp>
          </p:grpSp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1459F5B3-F194-B1C7-1BA6-C8947E332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6343" y="2872106"/>
                <a:ext cx="1586170" cy="1590589"/>
              </a:xfrm>
              <a:prstGeom prst="ellipse">
                <a:avLst/>
              </a:prstGeom>
            </p:spPr>
          </p:pic>
        </p:grp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D349AEA4-238E-6532-81F0-A6178B4A59FB}"/>
              </a:ext>
            </a:extLst>
          </p:cNvPr>
          <p:cNvSpPr/>
          <p:nvPr/>
        </p:nvSpPr>
        <p:spPr>
          <a:xfrm>
            <a:off x="5062195" y="378350"/>
            <a:ext cx="6586292" cy="6101299"/>
          </a:xfrm>
          <a:prstGeom prst="rect">
            <a:avLst/>
          </a:prstGeom>
          <a:solidFill>
            <a:srgbClr val="DFF1F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de-DE" sz="5400">
                <a:solidFill>
                  <a:schemeClr val="accent4"/>
                </a:solidFill>
                <a:latin typeface="Rotunda Hair-Light" pitchFamily="50" charset="0"/>
              </a:rPr>
              <a:t>Was wir denken, </a:t>
            </a:r>
          </a:p>
          <a:p>
            <a:pPr algn="r"/>
            <a:r>
              <a:rPr lang="de-DE" sz="5400">
                <a:solidFill>
                  <a:schemeClr val="accent4"/>
                </a:solidFill>
                <a:latin typeface="Rotunda Hair-Light" pitchFamily="50" charset="0"/>
              </a:rPr>
              <a:t>was Register </a:t>
            </a:r>
          </a:p>
          <a:p>
            <a:pPr algn="r"/>
            <a:r>
              <a:rPr lang="de-DE" sz="5400">
                <a:solidFill>
                  <a:schemeClr val="accent4"/>
                </a:solidFill>
                <a:latin typeface="Rotunda Hair-Light" pitchFamily="50" charset="0"/>
              </a:rPr>
              <a:t>sind.</a:t>
            </a:r>
          </a:p>
          <a:p>
            <a:pPr algn="r"/>
            <a:endParaRPr lang="de-DE" sz="3600">
              <a:solidFill>
                <a:schemeClr val="accent4"/>
              </a:solidFill>
              <a:latin typeface="Rotunda Hair-Light" pitchFamily="50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26A63E0-DD7B-8AFE-5A72-AC52AFAA22F3}"/>
              </a:ext>
            </a:extLst>
          </p:cNvPr>
          <p:cNvSpPr txBox="1"/>
          <p:nvPr/>
        </p:nvSpPr>
        <p:spPr>
          <a:xfrm>
            <a:off x="-1" y="6570970"/>
            <a:ext cx="22736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>
                <a:latin typeface="Rotunda Hair-Light" pitchFamily="50" charset="0"/>
              </a:rPr>
              <a:t>Bild ist KI-generiert (Adobe Firefly)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06209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k 59">
            <a:extLst>
              <a:ext uri="{FF2B5EF4-FFF2-40B4-BE49-F238E27FC236}">
                <a16:creationId xmlns:a16="http://schemas.microsoft.com/office/drawing/2014/main" id="{0F2218F1-13C3-F334-D574-44EC0431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" b="20783"/>
          <a:stretch/>
        </p:blipFill>
        <p:spPr>
          <a:xfrm>
            <a:off x="0" y="0"/>
            <a:ext cx="8650400" cy="685800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972036A-C1A5-09DA-B37B-4D5ADCE9B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1338" y="311973"/>
            <a:ext cx="2839218" cy="3730084"/>
          </a:xfrm>
          <a:solidFill>
            <a:srgbClr val="DFF1F5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de-DE"/>
              <a:t>Was ist ein Register?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5B68409-1E80-9186-7BCD-F046B5D56CF2}"/>
              </a:ext>
            </a:extLst>
          </p:cNvPr>
          <p:cNvGrpSpPr/>
          <p:nvPr/>
        </p:nvGrpSpPr>
        <p:grpSpPr>
          <a:xfrm>
            <a:off x="710519" y="1509683"/>
            <a:ext cx="10769463" cy="4629874"/>
            <a:chOff x="1338486" y="1277435"/>
            <a:chExt cx="9515026" cy="4990016"/>
          </a:xfrm>
          <a:solidFill>
            <a:srgbClr val="4D5E70">
              <a:alpha val="60000"/>
            </a:srgbClr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006B840-6608-5795-4D3C-A1BA159F3B1C}"/>
                </a:ext>
              </a:extLst>
            </p:cNvPr>
            <p:cNvGrpSpPr/>
            <p:nvPr/>
          </p:nvGrpSpPr>
          <p:grpSpPr>
            <a:xfrm rot="10800000">
              <a:off x="1338486" y="1277435"/>
              <a:ext cx="9515026" cy="4990016"/>
              <a:chOff x="952500" y="1771650"/>
              <a:chExt cx="10648952" cy="4906356"/>
            </a:xfrm>
            <a:grpFill/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8AAAB3DF-77B2-E8C1-E2FF-F8C88F2070EA}"/>
                  </a:ext>
                </a:extLst>
              </p:cNvPr>
              <p:cNvSpPr/>
              <p:nvPr/>
            </p:nvSpPr>
            <p:spPr>
              <a:xfrm>
                <a:off x="2771782" y="1771652"/>
                <a:ext cx="1666872" cy="1657350"/>
              </a:xfrm>
              <a:prstGeom prst="rect">
                <a:avLst/>
              </a:prstGeom>
              <a:solidFill>
                <a:srgbClr val="20364C">
                  <a:alpha val="83137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B2AE93CA-1671-1928-3EC4-EE9E71575AEA}"/>
                  </a:ext>
                </a:extLst>
              </p:cNvPr>
              <p:cNvSpPr/>
              <p:nvPr/>
            </p:nvSpPr>
            <p:spPr>
              <a:xfrm>
                <a:off x="2771776" y="3429001"/>
                <a:ext cx="3486150" cy="1116816"/>
              </a:xfrm>
              <a:prstGeom prst="rect">
                <a:avLst/>
              </a:prstGeom>
              <a:solidFill>
                <a:srgbClr val="20364C">
                  <a:alpha val="83137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151F0590-C085-BC90-4998-762540E64D6B}"/>
                  </a:ext>
                </a:extLst>
              </p:cNvPr>
              <p:cNvSpPr/>
              <p:nvPr/>
            </p:nvSpPr>
            <p:spPr>
              <a:xfrm>
                <a:off x="4438649" y="1771650"/>
                <a:ext cx="1819277" cy="1657350"/>
              </a:xfrm>
              <a:prstGeom prst="rect">
                <a:avLst/>
              </a:prstGeom>
              <a:solidFill>
                <a:srgbClr val="20364C">
                  <a:alpha val="83137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4CD98608-4344-E887-5CE9-A3A0468C84D2}"/>
                  </a:ext>
                </a:extLst>
              </p:cNvPr>
              <p:cNvSpPr/>
              <p:nvPr/>
            </p:nvSpPr>
            <p:spPr>
              <a:xfrm>
                <a:off x="6257931" y="1771651"/>
                <a:ext cx="3218903" cy="1657352"/>
              </a:xfrm>
              <a:prstGeom prst="rect">
                <a:avLst/>
              </a:prstGeom>
              <a:solidFill>
                <a:srgbClr val="20364C">
                  <a:alpha val="83137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3227BDA2-A1E0-67EE-8DE8-D682A8656D6A}"/>
                  </a:ext>
                </a:extLst>
              </p:cNvPr>
              <p:cNvSpPr/>
              <p:nvPr/>
            </p:nvSpPr>
            <p:spPr>
              <a:xfrm>
                <a:off x="6257938" y="3429003"/>
                <a:ext cx="5343513" cy="1105874"/>
              </a:xfrm>
              <a:prstGeom prst="rect">
                <a:avLst/>
              </a:prstGeom>
              <a:solidFill>
                <a:srgbClr val="20364C">
                  <a:alpha val="83137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6DA3769C-2006-6D10-6C80-098C20FFBA3F}"/>
                  </a:ext>
                </a:extLst>
              </p:cNvPr>
              <p:cNvSpPr/>
              <p:nvPr/>
            </p:nvSpPr>
            <p:spPr>
              <a:xfrm>
                <a:off x="9476832" y="1771650"/>
                <a:ext cx="2124620" cy="1657352"/>
              </a:xfrm>
              <a:prstGeom prst="rect">
                <a:avLst/>
              </a:prstGeom>
              <a:solidFill>
                <a:srgbClr val="20364C">
                  <a:alpha val="83137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BDB3A991-6107-DD4D-AA31-EC06A8494480}"/>
                  </a:ext>
                </a:extLst>
              </p:cNvPr>
              <p:cNvSpPr/>
              <p:nvPr/>
            </p:nvSpPr>
            <p:spPr>
              <a:xfrm>
                <a:off x="952500" y="4536987"/>
                <a:ext cx="5305424" cy="2141016"/>
              </a:xfrm>
              <a:prstGeom prst="rect">
                <a:avLst/>
              </a:prstGeom>
              <a:solidFill>
                <a:srgbClr val="20364C">
                  <a:alpha val="83137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3E534E57-8139-74AC-A3D2-CF50ED5F12AF}"/>
                  </a:ext>
                </a:extLst>
              </p:cNvPr>
              <p:cNvSpPr/>
              <p:nvPr/>
            </p:nvSpPr>
            <p:spPr>
              <a:xfrm>
                <a:off x="6257932" y="4534882"/>
                <a:ext cx="5343520" cy="2143124"/>
              </a:xfrm>
              <a:prstGeom prst="rect">
                <a:avLst/>
              </a:prstGeom>
              <a:solidFill>
                <a:srgbClr val="20364C">
                  <a:alpha val="83137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E4556ED-0269-A07D-093A-1C024AE5EB4E}"/>
                </a:ext>
              </a:extLst>
            </p:cNvPr>
            <p:cNvSpPr/>
            <p:nvPr/>
          </p:nvSpPr>
          <p:spPr>
            <a:xfrm rot="10800000">
              <a:off x="9227951" y="3457102"/>
              <a:ext cx="1625551" cy="2810345"/>
            </a:xfrm>
            <a:prstGeom prst="rect">
              <a:avLst/>
            </a:prstGeom>
            <a:solidFill>
              <a:srgbClr val="20364C">
                <a:alpha val="83137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C88E28D2-E0B1-0DB7-79B2-2E642239E2A1}"/>
              </a:ext>
            </a:extLst>
          </p:cNvPr>
          <p:cNvSpPr txBox="1"/>
          <p:nvPr/>
        </p:nvSpPr>
        <p:spPr>
          <a:xfrm>
            <a:off x="763991" y="1814135"/>
            <a:ext cx="5144793" cy="124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Register sind </a:t>
            </a:r>
            <a:r>
              <a:rPr lang="de-DE" sz="2400" b="1">
                <a:solidFill>
                  <a:schemeClr val="bg2"/>
                </a:solidFill>
                <a:latin typeface="Rotunda Hair-Light" pitchFamily="50" charset="0"/>
              </a:rPr>
              <a:t>strukturierte</a:t>
            </a:r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 </a:t>
            </a:r>
            <a:r>
              <a:rPr lang="de-DE" sz="2400">
                <a:solidFill>
                  <a:schemeClr val="bg2"/>
                </a:solidFill>
                <a:latin typeface="Rotunda Hair-Light" pitchFamily="50" charset="0"/>
              </a:rPr>
              <a:t>Datensammlungen</a:t>
            </a:r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 eines definierten </a:t>
            </a:r>
            <a:r>
              <a:rPr lang="de-DE" sz="2400">
                <a:solidFill>
                  <a:schemeClr val="bg2"/>
                </a:solidFill>
                <a:latin typeface="Rotunda Hair-Light" pitchFamily="50" charset="0"/>
              </a:rPr>
              <a:t>Kollektivs</a:t>
            </a:r>
            <a:endParaRPr lang="de-DE">
              <a:solidFill>
                <a:schemeClr val="bg2"/>
              </a:solidFill>
              <a:latin typeface="Rotunda Hair-Light" pitchFamily="50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1D3CBF9-D629-97EC-3EFD-8CC234CDC4C7}"/>
              </a:ext>
            </a:extLst>
          </p:cNvPr>
          <p:cNvSpPr txBox="1"/>
          <p:nvPr/>
        </p:nvSpPr>
        <p:spPr>
          <a:xfrm>
            <a:off x="6222370" y="3666579"/>
            <a:ext cx="3257483" cy="76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Ein </a:t>
            </a:r>
            <a:r>
              <a:rPr lang="de-DE" sz="2400">
                <a:solidFill>
                  <a:schemeClr val="bg2"/>
                </a:solidFill>
                <a:latin typeface="Rotunda Hair-Light" pitchFamily="50" charset="0"/>
              </a:rPr>
              <a:t>Kollektiv</a:t>
            </a:r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 kann definiert sein über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564F829-CB51-2853-2ABB-DE4EA0B631CF}"/>
              </a:ext>
            </a:extLst>
          </p:cNvPr>
          <p:cNvSpPr txBox="1"/>
          <p:nvPr/>
        </p:nvSpPr>
        <p:spPr>
          <a:xfrm>
            <a:off x="6246797" y="4717184"/>
            <a:ext cx="1983811" cy="124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Erkrankungs-events wie Diagnosen &amp; Behandlungen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A5D3018-7148-B8E7-AB78-CA248C22F5EE}"/>
              </a:ext>
            </a:extLst>
          </p:cNvPr>
          <p:cNvSpPr txBox="1"/>
          <p:nvPr/>
        </p:nvSpPr>
        <p:spPr>
          <a:xfrm>
            <a:off x="8131667" y="4969375"/>
            <a:ext cx="1348187" cy="671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Orte und Regionen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F19C693-9C49-8137-A9CB-D17E724A8BD6}"/>
              </a:ext>
            </a:extLst>
          </p:cNvPr>
          <p:cNvSpPr txBox="1"/>
          <p:nvPr/>
        </p:nvSpPr>
        <p:spPr>
          <a:xfrm>
            <a:off x="9798155" y="4077453"/>
            <a:ext cx="16625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2"/>
                </a:solidFill>
                <a:latin typeface="Rotunda Hair-Light" pitchFamily="50" charset="0"/>
              </a:rPr>
              <a:t>Personen</a:t>
            </a:r>
            <a:r>
              <a:rPr lang="de-DE" dirty="0">
                <a:solidFill>
                  <a:schemeClr val="bg2"/>
                </a:solidFill>
                <a:latin typeface="Rotunda Hair-Light" pitchFamily="50" charset="0"/>
              </a:rPr>
              <a:t> mit bestimmten Merkmalen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57B86E2-591F-C3F6-8851-F6E77A21AC78}"/>
              </a:ext>
            </a:extLst>
          </p:cNvPr>
          <p:cNvSpPr txBox="1"/>
          <p:nvPr/>
        </p:nvSpPr>
        <p:spPr>
          <a:xfrm>
            <a:off x="750906" y="3645765"/>
            <a:ext cx="5117493" cy="76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Rotunda Hair-Light" pitchFamily="50" charset="0"/>
              </a:rPr>
              <a:t>Daten werden aus der </a:t>
            </a:r>
            <a:r>
              <a:rPr lang="de-DE" sz="2400" dirty="0">
                <a:solidFill>
                  <a:schemeClr val="bg2"/>
                </a:solidFill>
                <a:latin typeface="Rotunda Hair-Light" pitchFamily="50" charset="0"/>
              </a:rPr>
              <a:t>Routineversorgung</a:t>
            </a:r>
            <a:r>
              <a:rPr lang="de-DE" dirty="0">
                <a:solidFill>
                  <a:schemeClr val="bg2"/>
                </a:solidFill>
                <a:latin typeface="Rotunda Hair-Light" pitchFamily="50" charset="0"/>
              </a:rPr>
              <a:t> heraus erhoben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7ACFCEF-32F8-016E-9C3C-468D7F861541}"/>
              </a:ext>
            </a:extLst>
          </p:cNvPr>
          <p:cNvSpPr txBox="1"/>
          <p:nvPr/>
        </p:nvSpPr>
        <p:spPr>
          <a:xfrm>
            <a:off x="763991" y="4895816"/>
            <a:ext cx="2148664" cy="1151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2"/>
                </a:solidFill>
                <a:latin typeface="Rotunda Hair-Light" pitchFamily="50" charset="0"/>
              </a:rPr>
              <a:t>Versorgungs-nahe</a:t>
            </a:r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 Daten / real </a:t>
            </a:r>
            <a:r>
              <a:rPr lang="de-DE" err="1">
                <a:solidFill>
                  <a:schemeClr val="bg2"/>
                </a:solidFill>
                <a:latin typeface="Rotunda Hair-Light" pitchFamily="50" charset="0"/>
              </a:rPr>
              <a:t>world</a:t>
            </a:r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 </a:t>
            </a:r>
            <a:r>
              <a:rPr lang="de-DE" err="1">
                <a:solidFill>
                  <a:schemeClr val="bg2"/>
                </a:solidFill>
                <a:latin typeface="Rotunda Hair-Light" pitchFamily="50" charset="0"/>
              </a:rPr>
              <a:t>data</a:t>
            </a:r>
            <a:endParaRPr lang="de-DE">
              <a:solidFill>
                <a:schemeClr val="bg2"/>
              </a:solidFill>
              <a:latin typeface="Rotunda Hair-Light" pitchFamily="50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4E6EEDF-AC5A-E41E-BCC1-7B06D8D6B39A}"/>
              </a:ext>
            </a:extLst>
          </p:cNvPr>
          <p:cNvSpPr txBox="1"/>
          <p:nvPr/>
        </p:nvSpPr>
        <p:spPr>
          <a:xfrm>
            <a:off x="2966761" y="4931743"/>
            <a:ext cx="2995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Treffen von Aussagen aus dem </a:t>
            </a:r>
            <a:r>
              <a:rPr lang="de-DE" sz="2400">
                <a:solidFill>
                  <a:schemeClr val="bg2"/>
                </a:solidFill>
                <a:latin typeface="Rotunda Hair-Light" pitchFamily="50" charset="0"/>
              </a:rPr>
              <a:t>Versorgungs-alltag </a:t>
            </a:r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heraus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1BDAFEE-4191-1D98-2E80-7D4F0AE24DDA}"/>
              </a:ext>
            </a:extLst>
          </p:cNvPr>
          <p:cNvSpPr txBox="1"/>
          <p:nvPr/>
        </p:nvSpPr>
        <p:spPr>
          <a:xfrm>
            <a:off x="6300898" y="1848782"/>
            <a:ext cx="5159813" cy="1151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Register können </a:t>
            </a:r>
            <a:r>
              <a:rPr lang="de-DE" sz="2400">
                <a:solidFill>
                  <a:schemeClr val="bg2"/>
                </a:solidFill>
                <a:latin typeface="Rotunda Hair-Light" pitchFamily="50" charset="0"/>
              </a:rPr>
              <a:t>gesetzlich</a:t>
            </a:r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 verankert sein oder auf </a:t>
            </a:r>
            <a:r>
              <a:rPr lang="de-DE" sz="2400">
                <a:solidFill>
                  <a:schemeClr val="bg2"/>
                </a:solidFill>
                <a:latin typeface="Rotunda Hair-Light" pitchFamily="50" charset="0"/>
              </a:rPr>
              <a:t>Einwilligungsbasis </a:t>
            </a:r>
            <a:r>
              <a:rPr lang="de-DE">
                <a:solidFill>
                  <a:schemeClr val="bg2"/>
                </a:solidFill>
                <a:latin typeface="Rotunda Hair-Light" pitchFamily="50" charset="0"/>
              </a:rPr>
              <a:t>betrieben werden</a:t>
            </a:r>
          </a:p>
        </p:txBody>
      </p:sp>
      <p:pic>
        <p:nvPicPr>
          <p:cNvPr id="50" name="Grafik 49" descr="Marke 1 mit einfarbiger Füllung">
            <a:extLst>
              <a:ext uri="{FF2B5EF4-FFF2-40B4-BE49-F238E27FC236}">
                <a16:creationId xmlns:a16="http://schemas.microsoft.com/office/drawing/2014/main" id="{F5F0ED00-21A9-D8EB-7910-28475CC2D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1213" y="2807846"/>
            <a:ext cx="720000" cy="720000"/>
          </a:xfrm>
          <a:prstGeom prst="rect">
            <a:avLst/>
          </a:prstGeom>
        </p:spPr>
      </p:pic>
      <p:pic>
        <p:nvPicPr>
          <p:cNvPr id="52" name="Grafik 51" descr="Abzeichen mit einfarbiger Füllung">
            <a:extLst>
              <a:ext uri="{FF2B5EF4-FFF2-40B4-BE49-F238E27FC236}">
                <a16:creationId xmlns:a16="http://schemas.microsoft.com/office/drawing/2014/main" id="{C01DC8A6-FE40-15CB-BBC1-D60798BBD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9853" y="4178583"/>
            <a:ext cx="720000" cy="720000"/>
          </a:xfrm>
          <a:prstGeom prst="rect">
            <a:avLst/>
          </a:prstGeom>
        </p:spPr>
      </p:pic>
      <p:pic>
        <p:nvPicPr>
          <p:cNvPr id="54" name="Grafik 53" descr="Marke 3 mit einfarbiger Füllung">
            <a:extLst>
              <a:ext uri="{FF2B5EF4-FFF2-40B4-BE49-F238E27FC236}">
                <a16:creationId xmlns:a16="http://schemas.microsoft.com/office/drawing/2014/main" id="{DCAD3C76-42E5-3286-E518-0600251A9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9173" y="4183994"/>
            <a:ext cx="720000" cy="720000"/>
          </a:xfrm>
          <a:prstGeom prst="rect">
            <a:avLst/>
          </a:prstGeom>
        </p:spPr>
      </p:pic>
      <p:pic>
        <p:nvPicPr>
          <p:cNvPr id="56" name="Grafik 55" descr="Marke 4 mit einfarbiger Füllung">
            <a:extLst>
              <a:ext uri="{FF2B5EF4-FFF2-40B4-BE49-F238E27FC236}">
                <a16:creationId xmlns:a16="http://schemas.microsoft.com/office/drawing/2014/main" id="{DE259988-AD3E-67AE-3071-1492381E03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69618" y="2801721"/>
            <a:ext cx="720000" cy="72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6CF908F-74A0-3C95-15E1-11A9AE4F6A66}"/>
              </a:ext>
            </a:extLst>
          </p:cNvPr>
          <p:cNvSpPr txBox="1"/>
          <p:nvPr/>
        </p:nvSpPr>
        <p:spPr>
          <a:xfrm>
            <a:off x="-9789" y="6448385"/>
            <a:ext cx="83926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Rotunda Hair-Light" pitchFamily="50" charset="0"/>
              </a:rPr>
              <a:t>Bild ist KI-generiert (Adobe Firefly); Griesinger F., Jänicke M. (2022): Was können Register leisten? Warum Real World Data zur Versorgungsrealität aus Registern so wichtig sind.  </a:t>
            </a:r>
            <a:r>
              <a:rPr lang="de-DE" sz="1050" dirty="0" err="1">
                <a:latin typeface="Rotunda Hair-Light" pitchFamily="50" charset="0"/>
              </a:rPr>
              <a:t>Präv</a:t>
            </a:r>
            <a:r>
              <a:rPr lang="de-DE" sz="1050" dirty="0">
                <a:latin typeface="Rotunda Hair-Light" pitchFamily="50" charset="0"/>
              </a:rPr>
              <a:t> </a:t>
            </a:r>
            <a:r>
              <a:rPr lang="de-DE" sz="1050" dirty="0" err="1">
                <a:latin typeface="Rotunda Hair-Light" pitchFamily="50" charset="0"/>
              </a:rPr>
              <a:t>Gesundheitsf</a:t>
            </a:r>
            <a:endParaRPr lang="de-DE" sz="1050" dirty="0">
              <a:latin typeface="Rotunda Hair-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2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4B642BCF-5E38-694E-D94D-F9D1BFE8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24" y="2084618"/>
            <a:ext cx="3886200" cy="2688763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Ein Register beginnt </a:t>
            </a:r>
            <a:br>
              <a:rPr lang="de-DE" sz="3600" dirty="0"/>
            </a:br>
            <a:r>
              <a:rPr lang="de-DE" sz="3600" dirty="0"/>
              <a:t>mit einer Fragestellung </a:t>
            </a:r>
            <a:br>
              <a:rPr lang="de-DE" sz="3600" dirty="0"/>
            </a:br>
            <a:r>
              <a:rPr lang="de-DE" sz="3600" dirty="0"/>
              <a:t>aus dem </a:t>
            </a:r>
            <a:r>
              <a:rPr lang="de-DE" sz="3600" b="1" dirty="0"/>
              <a:t>Versorgungsalltag</a:t>
            </a:r>
            <a:r>
              <a:rPr lang="de-DE" sz="3600" dirty="0"/>
              <a:t>.</a:t>
            </a:r>
          </a:p>
        </p:txBody>
      </p:sp>
      <p:pic>
        <p:nvPicPr>
          <p:cNvPr id="11" name="Grafik 10" descr="Ein Bild, das Screenshot, Rechteck, Text, Design enthält.&#10;&#10;KI-generierte Inhalte können fehlerhaft sein.">
            <a:extLst>
              <a:ext uri="{FF2B5EF4-FFF2-40B4-BE49-F238E27FC236}">
                <a16:creationId xmlns:a16="http://schemas.microsoft.com/office/drawing/2014/main" id="{6F736C3B-26CE-E3D1-AB79-847962502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529" y="2139628"/>
            <a:ext cx="493509" cy="740264"/>
          </a:xfrm>
          <a:prstGeom prst="round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DCE5F5-0912-AA9B-D214-9908C05B5D32}"/>
              </a:ext>
            </a:extLst>
          </p:cNvPr>
          <p:cNvSpPr txBox="1"/>
          <p:nvPr/>
        </p:nvSpPr>
        <p:spPr>
          <a:xfrm>
            <a:off x="4713351" y="2317192"/>
            <a:ext cx="321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1"/>
                </a:solidFill>
                <a:latin typeface="Rotunda Thin-Med" pitchFamily="50" charset="0"/>
              </a:rPr>
              <a:t>Qualitätssicherung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C7C9E94-AA1B-EF15-21FF-0A0993B13D1B}"/>
              </a:ext>
            </a:extLst>
          </p:cNvPr>
          <p:cNvSpPr txBox="1"/>
          <p:nvPr/>
        </p:nvSpPr>
        <p:spPr>
          <a:xfrm>
            <a:off x="4713350" y="3261742"/>
            <a:ext cx="747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1"/>
                </a:solidFill>
                <a:latin typeface="Rotunda Thin-Med" pitchFamily="50" charset="0"/>
              </a:rPr>
              <a:t>Hypothesengenerierung &amp; Versorgungsforschung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311C121-A393-CCC4-4C66-C577E8E02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29" y="4024718"/>
            <a:ext cx="493599" cy="740399"/>
          </a:xfrm>
          <a:prstGeom prst="round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4DA1524-A837-4097-599B-C66BB1EA6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531" y="3091597"/>
            <a:ext cx="493600" cy="740400"/>
          </a:xfrm>
          <a:prstGeom prst="round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1D97405-F3D0-B6CA-E0E6-E45B58FE3A86}"/>
              </a:ext>
            </a:extLst>
          </p:cNvPr>
          <p:cNvSpPr txBox="1"/>
          <p:nvPr/>
        </p:nvSpPr>
        <p:spPr>
          <a:xfrm>
            <a:off x="4713350" y="4194862"/>
            <a:ext cx="7213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r">
              <a:defRPr sz="2000">
                <a:solidFill>
                  <a:schemeClr val="bg1"/>
                </a:solidFill>
                <a:latin typeface="Rotunda Hair-Light" pitchFamily="50" charset="0"/>
              </a:defRPr>
            </a:lvl1pPr>
          </a:lstStyle>
          <a:p>
            <a:pPr algn="l"/>
            <a:r>
              <a:rPr lang="de-DE" sz="2400" dirty="0">
                <a:solidFill>
                  <a:schemeClr val="accent1"/>
                </a:solidFill>
                <a:latin typeface="Rotunda Thin-Med" pitchFamily="50" charset="0"/>
              </a:rPr>
              <a:t>Zulassung &amp; Nutzenbewertung von Arzneimitteln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72B7F4A-BA83-07DC-D98A-2E08AFDF2893}"/>
              </a:ext>
            </a:extLst>
          </p:cNvPr>
          <p:cNvSpPr txBox="1"/>
          <p:nvPr/>
        </p:nvSpPr>
        <p:spPr>
          <a:xfrm>
            <a:off x="192024" y="6463022"/>
            <a:ext cx="27889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Rotunda Hair-Light" pitchFamily="50" charset="0"/>
              </a:rPr>
              <a:t>Bilder sind KI-generiert (Adobe Firefly) </a:t>
            </a:r>
          </a:p>
        </p:txBody>
      </p:sp>
    </p:spTree>
    <p:extLst>
      <p:ext uri="{BB962C8B-B14F-4D97-AF65-F5344CB8AC3E}">
        <p14:creationId xmlns:p14="http://schemas.microsoft.com/office/powerpoint/2010/main" val="409291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A42BB9F-0321-BD48-5D9D-5007A8191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Registerdaten in der Anwendung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F931282-52B4-9582-6DCC-4C8D4EA79F59}"/>
              </a:ext>
            </a:extLst>
          </p:cNvPr>
          <p:cNvGrpSpPr/>
          <p:nvPr/>
        </p:nvGrpSpPr>
        <p:grpSpPr>
          <a:xfrm>
            <a:off x="6996291" y="282804"/>
            <a:ext cx="2362794" cy="6292392"/>
            <a:chOff x="6996291" y="282804"/>
            <a:chExt cx="2362794" cy="5850488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E34720F9-133A-0787-08FF-B96002AF007C}"/>
                </a:ext>
              </a:extLst>
            </p:cNvPr>
            <p:cNvSpPr/>
            <p:nvPr/>
          </p:nvSpPr>
          <p:spPr>
            <a:xfrm>
              <a:off x="6996291" y="895543"/>
              <a:ext cx="2362794" cy="52377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2E43314B-9F15-89CD-0A95-4E37581A9DCB}"/>
                </a:ext>
              </a:extLst>
            </p:cNvPr>
            <p:cNvSpPr/>
            <p:nvPr/>
          </p:nvSpPr>
          <p:spPr>
            <a:xfrm>
              <a:off x="6996291" y="282804"/>
              <a:ext cx="2362794" cy="139425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DCD3FF7-AC13-A19F-D9DB-56BABB5C09C0}"/>
                </a:ext>
              </a:extLst>
            </p:cNvPr>
            <p:cNvSpPr txBox="1"/>
            <p:nvPr/>
          </p:nvSpPr>
          <p:spPr>
            <a:xfrm>
              <a:off x="7332043" y="1379867"/>
              <a:ext cx="16477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Rotunda Reg-Bold" pitchFamily="50" charset="0"/>
                </a:rPr>
                <a:t>Diagnose &amp; Behandlung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B074D58-02F4-9212-4ADD-B095A87CF91B}"/>
              </a:ext>
            </a:extLst>
          </p:cNvPr>
          <p:cNvGrpSpPr/>
          <p:nvPr/>
        </p:nvGrpSpPr>
        <p:grpSpPr>
          <a:xfrm>
            <a:off x="9626986" y="317792"/>
            <a:ext cx="2271705" cy="6257403"/>
            <a:chOff x="9626986" y="317750"/>
            <a:chExt cx="2271705" cy="5880087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CA8DD594-C2E5-9586-A1BC-1BAF24C46F6A}"/>
                </a:ext>
              </a:extLst>
            </p:cNvPr>
            <p:cNvGrpSpPr/>
            <p:nvPr/>
          </p:nvGrpSpPr>
          <p:grpSpPr>
            <a:xfrm>
              <a:off x="9626986" y="317750"/>
              <a:ext cx="2271705" cy="5880087"/>
              <a:chOff x="9491752" y="2375520"/>
              <a:chExt cx="2271705" cy="5880087"/>
            </a:xfrm>
          </p:grpSpPr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F6D81EE1-9C0B-ACAF-D2BB-B4D701C9070D}"/>
                  </a:ext>
                </a:extLst>
              </p:cNvPr>
              <p:cNvSpPr/>
              <p:nvPr/>
            </p:nvSpPr>
            <p:spPr>
              <a:xfrm>
                <a:off x="9491752" y="3017858"/>
                <a:ext cx="2271705" cy="523774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50AFD8E0-69EF-5BF6-BA82-53B27FAE6BE0}"/>
                  </a:ext>
                </a:extLst>
              </p:cNvPr>
              <p:cNvSpPr/>
              <p:nvPr/>
            </p:nvSpPr>
            <p:spPr>
              <a:xfrm>
                <a:off x="9495352" y="2375520"/>
                <a:ext cx="2264505" cy="14052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6A99E69-9A1D-63D0-D665-73933520B5F9}"/>
                </a:ext>
              </a:extLst>
            </p:cNvPr>
            <p:cNvSpPr txBox="1"/>
            <p:nvPr/>
          </p:nvSpPr>
          <p:spPr>
            <a:xfrm>
              <a:off x="9980281" y="1392856"/>
              <a:ext cx="16477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solidFill>
                    <a:schemeClr val="bg2"/>
                  </a:solidFill>
                  <a:latin typeface="Rotunda Reg-Bold" pitchFamily="50" charset="0"/>
                </a:rPr>
                <a:t>Versorgungs-struktur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F3CB5A4-4626-DC4F-EF93-1A31AF077291}"/>
              </a:ext>
            </a:extLst>
          </p:cNvPr>
          <p:cNvGrpSpPr/>
          <p:nvPr/>
        </p:nvGrpSpPr>
        <p:grpSpPr>
          <a:xfrm>
            <a:off x="4348838" y="282804"/>
            <a:ext cx="2362794" cy="6292392"/>
            <a:chOff x="4365594" y="282804"/>
            <a:chExt cx="2362794" cy="6292392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F1AF11B7-98D0-E113-2EB6-B1D728277904}"/>
                </a:ext>
              </a:extLst>
            </p:cNvPr>
            <p:cNvSpPr/>
            <p:nvPr/>
          </p:nvSpPr>
          <p:spPr>
            <a:xfrm>
              <a:off x="4365594" y="895543"/>
              <a:ext cx="2362794" cy="567965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7B74BDC-D3A2-FE91-D215-E76DE790D441}"/>
                </a:ext>
              </a:extLst>
            </p:cNvPr>
            <p:cNvSpPr/>
            <p:nvPr/>
          </p:nvSpPr>
          <p:spPr>
            <a:xfrm>
              <a:off x="4365594" y="282804"/>
              <a:ext cx="2362794" cy="1394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FC24264-01AF-2F95-E52A-3499AF364602}"/>
                </a:ext>
              </a:extLst>
            </p:cNvPr>
            <p:cNvSpPr txBox="1"/>
            <p:nvPr/>
          </p:nvSpPr>
          <p:spPr>
            <a:xfrm>
              <a:off x="4692577" y="1492551"/>
              <a:ext cx="16477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Rotunda Reg-Bold" pitchFamily="50" charset="0"/>
                </a:rPr>
                <a:t>Patientinnen &amp; Patienten</a:t>
              </a:r>
            </a:p>
          </p:txBody>
        </p: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5836D89E-4FB0-4951-792F-0EC122565DC3}"/>
              </a:ext>
            </a:extLst>
          </p:cNvPr>
          <p:cNvSpPr txBox="1"/>
          <p:nvPr/>
        </p:nvSpPr>
        <p:spPr>
          <a:xfrm>
            <a:off x="9630715" y="2318983"/>
            <a:ext cx="2271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solidFill>
                  <a:schemeClr val="bg2"/>
                </a:solidFill>
                <a:latin typeface="Rotunda Hair-Light" pitchFamily="50" charset="0"/>
              </a:rPr>
              <a:t>Identifizierung von Versorgungslücken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37A6C35F-6451-2606-CFA8-A354891B2253}"/>
              </a:ext>
            </a:extLst>
          </p:cNvPr>
          <p:cNvSpPr txBox="1"/>
          <p:nvPr/>
        </p:nvSpPr>
        <p:spPr>
          <a:xfrm>
            <a:off x="6983133" y="3759842"/>
            <a:ext cx="2383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latin typeface="Rotunda Hair-Light" pitchFamily="50" charset="0"/>
              </a:rPr>
              <a:t>Wirksamkeit von Behandlungen und diagnostischen Verfahren außerhalb von RCTs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1AF62AB-C7A1-D64E-C9BF-F2E008CE4F54}"/>
              </a:ext>
            </a:extLst>
          </p:cNvPr>
          <p:cNvSpPr txBox="1"/>
          <p:nvPr/>
        </p:nvSpPr>
        <p:spPr>
          <a:xfrm>
            <a:off x="4365594" y="2400104"/>
            <a:ext cx="23627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latin typeface="Rotunda Hair-Light" pitchFamily="50" charset="0"/>
              </a:rPr>
              <a:t>Erhebung von PROMs &amp; Lebensqualität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D0349F8-7C65-7003-A339-2316652D58D1}"/>
              </a:ext>
            </a:extLst>
          </p:cNvPr>
          <p:cNvSpPr txBox="1"/>
          <p:nvPr/>
        </p:nvSpPr>
        <p:spPr>
          <a:xfrm>
            <a:off x="4386248" y="5277677"/>
            <a:ext cx="2362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latin typeface="Rotunda Hair-Light" pitchFamily="50" charset="0"/>
              </a:rPr>
              <a:t>Ermittlung von Prognose- und </a:t>
            </a:r>
            <a:r>
              <a:rPr lang="de-DE" sz="1350" dirty="0" err="1">
                <a:latin typeface="Rotunda Hair-Light" pitchFamily="50" charset="0"/>
              </a:rPr>
              <a:t>Risikoscores</a:t>
            </a:r>
            <a:endParaRPr lang="de-DE" sz="1350" dirty="0">
              <a:latin typeface="Rotunda Hair-Light" pitchFamily="50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00C1638-B4A8-DA02-1114-4BA1B879EECF}"/>
              </a:ext>
            </a:extLst>
          </p:cNvPr>
          <p:cNvSpPr txBox="1"/>
          <p:nvPr/>
        </p:nvSpPr>
        <p:spPr>
          <a:xfrm>
            <a:off x="7004666" y="2297921"/>
            <a:ext cx="23460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latin typeface="Rotunda Hair-Light" pitchFamily="50" charset="0"/>
              </a:rPr>
              <a:t>Abbildung von Therapien im medizinischen Alltag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C447C4F-38B7-CA61-1126-753F1A9546C2}"/>
              </a:ext>
            </a:extLst>
          </p:cNvPr>
          <p:cNvSpPr txBox="1"/>
          <p:nvPr/>
        </p:nvSpPr>
        <p:spPr>
          <a:xfrm>
            <a:off x="9640141" y="3580048"/>
            <a:ext cx="2237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solidFill>
                  <a:schemeClr val="bg2"/>
                </a:solidFill>
                <a:latin typeface="Rotunda Hair-Light" pitchFamily="50" charset="0"/>
              </a:rPr>
              <a:t>Implementation neuer therapeutischer Verfahren in der Routineversorgung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017E0A2-C52C-1691-32B2-5EA97B480B02}"/>
              </a:ext>
            </a:extLst>
          </p:cNvPr>
          <p:cNvSpPr txBox="1"/>
          <p:nvPr/>
        </p:nvSpPr>
        <p:spPr>
          <a:xfrm>
            <a:off x="7003787" y="4845604"/>
            <a:ext cx="2346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latin typeface="Rotunda Hair-Light" pitchFamily="50" charset="0"/>
              </a:rPr>
              <a:t>Identifizierung von Vergleichstherapien für Arzneimittelzulassungs-studien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B19B898-F94A-6F6F-921C-1481E808E6C0}"/>
              </a:ext>
            </a:extLst>
          </p:cNvPr>
          <p:cNvSpPr txBox="1"/>
          <p:nvPr/>
        </p:nvSpPr>
        <p:spPr>
          <a:xfrm>
            <a:off x="9640141" y="5181496"/>
            <a:ext cx="224539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solidFill>
                  <a:schemeClr val="bg2"/>
                </a:solidFill>
                <a:latin typeface="Rotunda Hair-Light" pitchFamily="50" charset="0"/>
              </a:rPr>
              <a:t>Historische Kontrolldaten zu bisher durchgeführten Standardtherapien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6ACDE7-DDA3-9092-07D6-879BF5698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55" y="-13989"/>
            <a:ext cx="675811" cy="1013717"/>
          </a:xfrm>
          <a:prstGeom prst="foldedCorner">
            <a:avLst/>
          </a:prstGeom>
        </p:spPr>
      </p:pic>
      <p:pic>
        <p:nvPicPr>
          <p:cNvPr id="6" name="Grafik 5" descr="Ein Bild, das Rechteck, Design, Kunst, Darstellung enthält.&#10;&#10;KI-generierte Inhalte können fehlerhaft sein.">
            <a:extLst>
              <a:ext uri="{FF2B5EF4-FFF2-40B4-BE49-F238E27FC236}">
                <a16:creationId xmlns:a16="http://schemas.microsoft.com/office/drawing/2014/main" id="{63D01A20-FD38-52B9-D40E-E209B5C54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034" y="-4449"/>
            <a:ext cx="675811" cy="1013715"/>
          </a:xfrm>
          <a:prstGeom prst="foldedCorner">
            <a:avLst/>
          </a:prstGeom>
        </p:spPr>
      </p:pic>
      <p:pic>
        <p:nvPicPr>
          <p:cNvPr id="10" name="Grafik 9" descr="Ein Bild, das Kleidung, Regenschirm, Cartoon, Mann enthält.&#10;&#10;KI-generierte Inhalte können fehlerhaft sein.">
            <a:extLst>
              <a:ext uri="{FF2B5EF4-FFF2-40B4-BE49-F238E27FC236}">
                <a16:creationId xmlns:a16="http://schemas.microsoft.com/office/drawing/2014/main" id="{B5F0A1D1-2944-FF59-0A99-5FE8DA97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641" y="0"/>
            <a:ext cx="673498" cy="1010247"/>
          </a:xfrm>
          <a:prstGeom prst="foldedCorner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F6F885A8-5144-FCFB-58EF-6F7270DA25F1}"/>
              </a:ext>
            </a:extLst>
          </p:cNvPr>
          <p:cNvSpPr txBox="1"/>
          <p:nvPr/>
        </p:nvSpPr>
        <p:spPr>
          <a:xfrm>
            <a:off x="252000" y="5800897"/>
            <a:ext cx="3209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  <a:latin typeface="Rotunda Hair-Light" pitchFamily="50" charset="0"/>
              </a:rPr>
              <a:t>Bilder sind KI-generiert (Adobe Firefly); Griesinger F., Jänicke M. (2022): Was können Register leisten? Warum Real World Data zur Versorgungsrealität aus Registern so wichtig sind. 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  <a:latin typeface="Rotunda Hair-Light" pitchFamily="50" charset="0"/>
              </a:rPr>
              <a:t>Präv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  <a:latin typeface="Rotunda Hair-Light" pitchFamily="50" charset="0"/>
              </a:rPr>
              <a:t>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  <a:latin typeface="Rotunda Hair-Light" pitchFamily="50" charset="0"/>
              </a:rPr>
              <a:t>Gesundheitsf</a:t>
            </a:r>
            <a:endParaRPr lang="de-DE" sz="1000" dirty="0">
              <a:solidFill>
                <a:schemeClr val="bg1">
                  <a:lumMod val="65000"/>
                </a:schemeClr>
              </a:solidFill>
              <a:latin typeface="Rotunda Hair-Light" pitchFamily="50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DC83800-D019-9B46-FF49-BDC27CC00F59}"/>
              </a:ext>
            </a:extLst>
          </p:cNvPr>
          <p:cNvSpPr txBox="1"/>
          <p:nvPr/>
        </p:nvSpPr>
        <p:spPr>
          <a:xfrm>
            <a:off x="3869146" y="3718243"/>
            <a:ext cx="3396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50" dirty="0">
                <a:latin typeface="Rotunda Hair-Light" pitchFamily="50" charset="0"/>
              </a:rPr>
              <a:t>Beobachtung von seltenen Patientengruppen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AD0688-EF1E-AB6C-A076-5A0ECB8B391C}"/>
              </a:ext>
            </a:extLst>
          </p:cNvPr>
          <p:cNvSpPr txBox="1"/>
          <p:nvPr/>
        </p:nvSpPr>
        <p:spPr>
          <a:xfrm>
            <a:off x="6996289" y="2974574"/>
            <a:ext cx="236279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50" dirty="0">
                <a:latin typeface="Rotunda Hair-Light" pitchFamily="50" charset="0"/>
              </a:rPr>
              <a:t>Beobachtung</a:t>
            </a:r>
            <a:r>
              <a:rPr lang="de-DE" sz="1800" dirty="0">
                <a:latin typeface="Rotunda Hair-Light" pitchFamily="50" charset="0"/>
              </a:rPr>
              <a:t> </a:t>
            </a:r>
            <a:r>
              <a:rPr lang="de-DE" sz="1350" dirty="0">
                <a:latin typeface="Rotunda Hair-Light" pitchFamily="50" charset="0"/>
              </a:rPr>
              <a:t>von </a:t>
            </a:r>
          </a:p>
          <a:p>
            <a:pPr algn="ctr"/>
            <a:r>
              <a:rPr lang="de-DE" sz="1350" dirty="0">
                <a:latin typeface="Rotunda Hair-Light" pitchFamily="50" charset="0"/>
              </a:rPr>
              <a:t>seltenen Nebenwirkungen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5D1FBF3-0BFF-385E-5B49-8B447623CE2A}"/>
              </a:ext>
            </a:extLst>
          </p:cNvPr>
          <p:cNvSpPr txBox="1"/>
          <p:nvPr/>
        </p:nvSpPr>
        <p:spPr>
          <a:xfrm>
            <a:off x="7004666" y="5812697"/>
            <a:ext cx="236757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50" dirty="0">
                <a:latin typeface="Rotunda Hair-Light" pitchFamily="50" charset="0"/>
              </a:rPr>
              <a:t>Arzneimittelbeobachtung</a:t>
            </a:r>
            <a:r>
              <a:rPr lang="de-DE" sz="1800" dirty="0">
                <a:latin typeface="Rotunda Hair-Light" pitchFamily="50" charset="0"/>
              </a:rPr>
              <a:t> </a:t>
            </a:r>
            <a:r>
              <a:rPr lang="de-DE" sz="1350" dirty="0">
                <a:latin typeface="Rotunda Hair-Light" pitchFamily="50" charset="0"/>
              </a:rPr>
              <a:t>nach Markteinführung</a:t>
            </a:r>
          </a:p>
        </p:txBody>
      </p:sp>
    </p:spTree>
    <p:extLst>
      <p:ext uri="{BB962C8B-B14F-4D97-AF65-F5344CB8AC3E}">
        <p14:creationId xmlns:p14="http://schemas.microsoft.com/office/powerpoint/2010/main" val="23880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5" grpId="0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69C35E2-1DA5-CE87-5BD7-9839C4C4B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99" y="180000"/>
            <a:ext cx="3053175" cy="3730084"/>
          </a:xfrm>
        </p:spPr>
        <p:txBody>
          <a:bodyPr/>
          <a:lstStyle/>
          <a:p>
            <a:r>
              <a:rPr lang="de-DE"/>
              <a:t>Registervielfalt am IDG</a:t>
            </a:r>
          </a:p>
        </p:txBody>
      </p:sp>
      <p:pic>
        <p:nvPicPr>
          <p:cNvPr id="4" name="Grafik 3" descr="Marke 1 Silhouette">
            <a:extLst>
              <a:ext uri="{FF2B5EF4-FFF2-40B4-BE49-F238E27FC236}">
                <a16:creationId xmlns:a16="http://schemas.microsoft.com/office/drawing/2014/main" id="{34CC0EC3-1C31-CC60-A635-5C89E6676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056" y="1846335"/>
            <a:ext cx="914400" cy="914400"/>
          </a:xfrm>
          <a:prstGeom prst="rect">
            <a:avLst/>
          </a:prstGeom>
        </p:spPr>
      </p:pic>
      <p:pic>
        <p:nvPicPr>
          <p:cNvPr id="5" name="Grafik 4" descr="Abzeichen Silhouette">
            <a:extLst>
              <a:ext uri="{FF2B5EF4-FFF2-40B4-BE49-F238E27FC236}">
                <a16:creationId xmlns:a16="http://schemas.microsoft.com/office/drawing/2014/main" id="{DED75FF6-68E1-44FA-3E07-57F56B43C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056" y="3120807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906C64-7B50-AC3E-A678-10BE24BEC9CD}"/>
              </a:ext>
            </a:extLst>
          </p:cNvPr>
          <p:cNvSpPr txBox="1"/>
          <p:nvPr/>
        </p:nvSpPr>
        <p:spPr>
          <a:xfrm>
            <a:off x="1079456" y="3147810"/>
            <a:ext cx="2417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accent1">
                    <a:lumMod val="75000"/>
                  </a:schemeClr>
                </a:solidFill>
                <a:latin typeface="Rotunda Thin-Med" pitchFamily="2" charset="0"/>
                <a:ea typeface="+mj-ea"/>
                <a:cs typeface="+mj-cs"/>
              </a:rPr>
              <a:t>STIC</a:t>
            </a:r>
            <a:endParaRPr lang="de-DE" sz="2400">
              <a:solidFill>
                <a:schemeClr val="accent1">
                  <a:lumMod val="75000"/>
                </a:schemeClr>
              </a:solidFill>
              <a:latin typeface="Rotunda Thin-Med" pitchFamily="2" charset="0"/>
              <a:ea typeface="+mj-ea"/>
              <a:cs typeface="+mj-cs"/>
            </a:endParaRPr>
          </a:p>
          <a:p>
            <a:r>
              <a:rPr lang="de-DE" sz="1400">
                <a:solidFill>
                  <a:schemeClr val="accent1">
                    <a:lumMod val="75000"/>
                  </a:schemeClr>
                </a:solidFill>
                <a:latin typeface="Rotunda Thin-Med" pitchFamily="2" charset="0"/>
                <a:ea typeface="+mj-ea"/>
                <a:cs typeface="+mj-cs"/>
              </a:rPr>
              <a:t>serös </a:t>
            </a:r>
            <a:r>
              <a:rPr lang="de-DE" sz="1400" err="1">
                <a:solidFill>
                  <a:schemeClr val="accent1">
                    <a:lumMod val="75000"/>
                  </a:schemeClr>
                </a:solidFill>
                <a:latin typeface="Rotunda Thin-Med" pitchFamily="2" charset="0"/>
                <a:ea typeface="+mj-ea"/>
                <a:cs typeface="+mj-cs"/>
              </a:rPr>
              <a:t>tubares</a:t>
            </a:r>
            <a:r>
              <a:rPr lang="de-DE" sz="1400">
                <a:solidFill>
                  <a:schemeClr val="accent1">
                    <a:lumMod val="75000"/>
                  </a:schemeClr>
                </a:solidFill>
                <a:latin typeface="Rotunda Thin-Med" pitchFamily="2" charset="0"/>
                <a:ea typeface="+mj-ea"/>
                <a:cs typeface="+mj-cs"/>
              </a:rPr>
              <a:t> </a:t>
            </a:r>
            <a:r>
              <a:rPr lang="de-DE" sz="1400" err="1">
                <a:solidFill>
                  <a:schemeClr val="accent1">
                    <a:lumMod val="75000"/>
                  </a:schemeClr>
                </a:solidFill>
                <a:latin typeface="Rotunda Thin-Med" pitchFamily="2" charset="0"/>
                <a:ea typeface="+mj-ea"/>
                <a:cs typeface="+mj-cs"/>
              </a:rPr>
              <a:t>intraepitheliales</a:t>
            </a:r>
            <a:r>
              <a:rPr lang="de-DE" sz="1400">
                <a:solidFill>
                  <a:schemeClr val="accent1">
                    <a:lumMod val="75000"/>
                  </a:schemeClr>
                </a:solidFill>
                <a:latin typeface="Rotunda Thin-Med" pitchFamily="2" charset="0"/>
                <a:ea typeface="+mj-ea"/>
                <a:cs typeface="+mj-cs"/>
              </a:rPr>
              <a:t> Karzinom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78FC19-9F5C-DFF7-3549-E644CDE2651B}"/>
              </a:ext>
            </a:extLst>
          </p:cNvPr>
          <p:cNvSpPr txBox="1"/>
          <p:nvPr/>
        </p:nvSpPr>
        <p:spPr>
          <a:xfrm>
            <a:off x="1079456" y="4362291"/>
            <a:ext cx="1998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1"/>
                </a:solidFill>
                <a:latin typeface="Rotunda Thin-Med" pitchFamily="2" charset="0"/>
                <a:ea typeface="+mj-ea"/>
                <a:cs typeface="+mj-cs"/>
              </a:rPr>
              <a:t>POI</a:t>
            </a:r>
            <a:endParaRPr lang="de-DE" sz="2400">
              <a:solidFill>
                <a:schemeClr val="accent1"/>
              </a:solidFill>
              <a:latin typeface="Rotunda Thin-Med" pitchFamily="2" charset="0"/>
              <a:ea typeface="+mj-ea"/>
              <a:cs typeface="+mj-cs"/>
            </a:endParaRPr>
          </a:p>
          <a:p>
            <a:r>
              <a:rPr lang="de-DE" sz="1400">
                <a:solidFill>
                  <a:schemeClr val="accent1"/>
                </a:solidFill>
                <a:latin typeface="Rotunda Thin-Med" pitchFamily="2" charset="0"/>
                <a:ea typeface="+mj-ea"/>
                <a:cs typeface="+mj-cs"/>
              </a:rPr>
              <a:t>Prämature Ovarialinsuffizienz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2E33E9A-1877-B54C-8CE6-34B974D5FB81}"/>
              </a:ext>
            </a:extLst>
          </p:cNvPr>
          <p:cNvSpPr txBox="1"/>
          <p:nvPr/>
        </p:nvSpPr>
        <p:spPr>
          <a:xfrm>
            <a:off x="1105198" y="5552102"/>
            <a:ext cx="22130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rgbClr val="4D5E70"/>
                </a:solidFill>
                <a:latin typeface="Rotunda Thin-Med" pitchFamily="2" charset="0"/>
                <a:ea typeface="+mj-ea"/>
                <a:cs typeface="+mj-cs"/>
              </a:rPr>
              <a:t>TheraSurv</a:t>
            </a:r>
            <a:endParaRPr lang="de-DE" sz="2400">
              <a:solidFill>
                <a:srgbClr val="4D5E70"/>
              </a:solidFill>
              <a:latin typeface="Rotunda Thin-Med" pitchFamily="2" charset="0"/>
              <a:ea typeface="+mj-ea"/>
              <a:cs typeface="+mj-cs"/>
            </a:endParaRPr>
          </a:p>
          <a:p>
            <a:r>
              <a:rPr lang="de-DE" sz="1400">
                <a:solidFill>
                  <a:srgbClr val="4D5E70"/>
                </a:solidFill>
                <a:latin typeface="Rotunda Thin-Med" pitchFamily="2" charset="0"/>
                <a:ea typeface="+mj-ea"/>
                <a:cs typeface="+mj-cs"/>
              </a:rPr>
              <a:t>Surveillance-System für Post-COVID Therapien</a:t>
            </a:r>
          </a:p>
        </p:txBody>
      </p:sp>
      <p:pic>
        <p:nvPicPr>
          <p:cNvPr id="9" name="Grafik 8" descr="Marke 3 Silhouette">
            <a:extLst>
              <a:ext uri="{FF2B5EF4-FFF2-40B4-BE49-F238E27FC236}">
                <a16:creationId xmlns:a16="http://schemas.microsoft.com/office/drawing/2014/main" id="{F910D4DE-CD63-D966-B415-BFA9141FE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5056" y="4320590"/>
            <a:ext cx="914400" cy="914400"/>
          </a:xfrm>
          <a:prstGeom prst="rect">
            <a:avLst/>
          </a:prstGeom>
        </p:spPr>
      </p:pic>
      <p:pic>
        <p:nvPicPr>
          <p:cNvPr id="11" name="Grafik 10" descr="Marke 4 Silhouette">
            <a:extLst>
              <a:ext uri="{FF2B5EF4-FFF2-40B4-BE49-F238E27FC236}">
                <a16:creationId xmlns:a16="http://schemas.microsoft.com/office/drawing/2014/main" id="{10B000F9-7D07-0918-62DC-0F06337595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5056" y="5481621"/>
            <a:ext cx="914400" cy="9144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960AA8B-CA31-8082-BBD6-D0C3D51D8763}"/>
              </a:ext>
            </a:extLst>
          </p:cNvPr>
          <p:cNvSpPr txBox="1"/>
          <p:nvPr/>
        </p:nvSpPr>
        <p:spPr>
          <a:xfrm>
            <a:off x="1079456" y="1906326"/>
            <a:ext cx="318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Rotunda Thin-Med" pitchFamily="2" charset="0"/>
                <a:ea typeface="+mj-ea"/>
                <a:cs typeface="+mj-cs"/>
              </a:rPr>
              <a:t>KR RLP</a:t>
            </a:r>
          </a:p>
          <a:p>
            <a:r>
              <a:rPr lang="de-DE" sz="1400" dirty="0">
                <a:solidFill>
                  <a:schemeClr val="accent1">
                    <a:lumMod val="75000"/>
                  </a:schemeClr>
                </a:solidFill>
                <a:latin typeface="Rotunda Thin-Med" pitchFamily="2" charset="0"/>
                <a:ea typeface="+mj-ea"/>
                <a:cs typeface="+mj-cs"/>
              </a:rPr>
              <a:t>Gesetzlich verankertes rheinland-pfälzisches Landeskrebsregister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AE1091E0-3CF5-F41D-DE99-39310B2755C0}"/>
              </a:ext>
            </a:extLst>
          </p:cNvPr>
          <p:cNvSpPr/>
          <p:nvPr/>
        </p:nvSpPr>
        <p:spPr>
          <a:xfrm>
            <a:off x="4232633" y="4272600"/>
            <a:ext cx="3339930" cy="1008814"/>
          </a:xfrm>
          <a:prstGeom prst="roundRect">
            <a:avLst/>
          </a:prstGeom>
          <a:solidFill>
            <a:srgbClr val="7BB5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>
                <a:latin typeface="Rotunda Hair-Light" pitchFamily="50" charset="0"/>
              </a:rPr>
              <a:t>Verlust der Eierstockfunktion vor dem 40. Lebensjahr und damit ein frühzeitiges Einsetzen der Menopausen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B84BD0D4-5FF7-DC46-3158-B06EA53064DA}"/>
              </a:ext>
            </a:extLst>
          </p:cNvPr>
          <p:cNvSpPr/>
          <p:nvPr/>
        </p:nvSpPr>
        <p:spPr>
          <a:xfrm>
            <a:off x="4219575" y="3080901"/>
            <a:ext cx="3339930" cy="1011791"/>
          </a:xfrm>
          <a:prstGeom prst="round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>
                <a:latin typeface="Rotunda Hair-Light" pitchFamily="50" charset="0"/>
              </a:rPr>
              <a:t>Seltene, maligne Vorläuferläsion des high grade serösen Ovarialkarzinoms (HGSOC) – einem aggressiven Subtyp bei Eierstockkrebs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D403F90-051D-65E2-53F6-44FE9F3457AE}"/>
              </a:ext>
            </a:extLst>
          </p:cNvPr>
          <p:cNvSpPr/>
          <p:nvPr/>
        </p:nvSpPr>
        <p:spPr>
          <a:xfrm>
            <a:off x="4232633" y="5476460"/>
            <a:ext cx="3339930" cy="100881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>
                <a:latin typeface="Rotunda Hair-Light" pitchFamily="50" charset="0"/>
              </a:rPr>
              <a:t>Post-COVID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E9E0C93-2522-8753-0E1F-12AF50117C23}"/>
              </a:ext>
            </a:extLst>
          </p:cNvPr>
          <p:cNvSpPr/>
          <p:nvPr/>
        </p:nvSpPr>
        <p:spPr>
          <a:xfrm>
            <a:off x="4219575" y="1805651"/>
            <a:ext cx="3339930" cy="100881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>
                <a:latin typeface="Rotunda Hair-Light" pitchFamily="50" charset="0"/>
              </a:rPr>
              <a:t>Onkologische Erkrankungen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DE67BF6-E990-BF7F-824E-EC625E53FEFF}"/>
              </a:ext>
            </a:extLst>
          </p:cNvPr>
          <p:cNvSpPr txBox="1"/>
          <p:nvPr/>
        </p:nvSpPr>
        <p:spPr>
          <a:xfrm>
            <a:off x="5269087" y="750162"/>
            <a:ext cx="205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latin typeface="Rotunda Hair-Light" pitchFamily="50" charset="0"/>
              </a:rPr>
              <a:t>Krankheitsbild</a:t>
            </a:r>
          </a:p>
        </p:txBody>
      </p:sp>
      <p:pic>
        <p:nvPicPr>
          <p:cNvPr id="20" name="Grafik 19" descr="Stethoskop Silhouette">
            <a:extLst>
              <a:ext uri="{FF2B5EF4-FFF2-40B4-BE49-F238E27FC236}">
                <a16:creationId xmlns:a16="http://schemas.microsoft.com/office/drawing/2014/main" id="{DB4B3D8A-091D-7637-589E-AF72E3E3E1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2530" y="371698"/>
            <a:ext cx="914400" cy="914400"/>
          </a:xfrm>
          <a:prstGeom prst="rect">
            <a:avLst/>
          </a:prstGeom>
        </p:spPr>
      </p:pic>
      <p:pic>
        <p:nvPicPr>
          <p:cNvPr id="21" name="Grafik 20" descr="Route zwei Stecknadeln mit Weg Silhouette">
            <a:extLst>
              <a:ext uri="{FF2B5EF4-FFF2-40B4-BE49-F238E27FC236}">
                <a16:creationId xmlns:a16="http://schemas.microsoft.com/office/drawing/2014/main" id="{487E977B-1957-9F07-3DB6-C5DD93AA90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27728" y="371698"/>
            <a:ext cx="914400" cy="9144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45AB95A-71E3-736F-9AC1-31974E5946DF}"/>
              </a:ext>
            </a:extLst>
          </p:cNvPr>
          <p:cNvSpPr txBox="1"/>
          <p:nvPr/>
        </p:nvSpPr>
        <p:spPr>
          <a:xfrm>
            <a:off x="9003742" y="578212"/>
            <a:ext cx="235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tunda Hair-Light" pitchFamily="50" charset="0"/>
              </a:rPr>
              <a:t>Registerziele im Schwerpunkt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3196B28A-362E-F6A2-53BF-7D30C1EE7B8E}"/>
              </a:ext>
            </a:extLst>
          </p:cNvPr>
          <p:cNvSpPr/>
          <p:nvPr/>
        </p:nvSpPr>
        <p:spPr>
          <a:xfrm>
            <a:off x="7713786" y="1805651"/>
            <a:ext cx="4287416" cy="100881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>
                <a:latin typeface="Rotunda Hair-Light" pitchFamily="50" charset="0"/>
              </a:rPr>
              <a:t>Qualitätssicherung der Versorgung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6A29C9F5-C8DD-BA05-818A-00DC649D81E0}"/>
              </a:ext>
            </a:extLst>
          </p:cNvPr>
          <p:cNvSpPr/>
          <p:nvPr/>
        </p:nvSpPr>
        <p:spPr>
          <a:xfrm>
            <a:off x="7729979" y="4272600"/>
            <a:ext cx="4271224" cy="1008814"/>
          </a:xfrm>
          <a:prstGeom prst="roundRect">
            <a:avLst/>
          </a:prstGeom>
          <a:solidFill>
            <a:srgbClr val="7BB5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>
                <a:latin typeface="Rotunda Hair-Light" pitchFamily="50" charset="0"/>
              </a:rPr>
              <a:t>Identifizierung von Versorgungslücken -  insbesondere zeitlicher Abstand zwischen Diagnose und Symptombeginn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140A6776-4C12-B225-78DC-5146AC3167E4}"/>
              </a:ext>
            </a:extLst>
          </p:cNvPr>
          <p:cNvSpPr/>
          <p:nvPr/>
        </p:nvSpPr>
        <p:spPr>
          <a:xfrm>
            <a:off x="7716921" y="3080901"/>
            <a:ext cx="4271224" cy="1011791"/>
          </a:xfrm>
          <a:prstGeom prst="round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>
                <a:latin typeface="Rotunda Hair-Light" pitchFamily="50" charset="0"/>
              </a:rPr>
              <a:t>Ausbreitungsmuster &amp; Bestimmung von Risikofaktoren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A59E0CF6-91FE-143B-08B9-1B4143EC5A08}"/>
              </a:ext>
            </a:extLst>
          </p:cNvPr>
          <p:cNvSpPr/>
          <p:nvPr/>
        </p:nvSpPr>
        <p:spPr>
          <a:xfrm>
            <a:off x="7729979" y="5476460"/>
            <a:ext cx="4271224" cy="100881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Rotunda Hair-Light" pitchFamily="50" charset="0"/>
              </a:rPr>
              <a:t>Versorgungstransparenz und -effizienz</a:t>
            </a:r>
          </a:p>
        </p:txBody>
      </p:sp>
    </p:spTree>
    <p:extLst>
      <p:ext uri="{BB962C8B-B14F-4D97-AF65-F5344CB8AC3E}">
        <p14:creationId xmlns:p14="http://schemas.microsoft.com/office/powerpoint/2010/main" val="87301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 animBg="1"/>
      <p:bldP spid="14" grpId="0" animBg="1"/>
      <p:bldP spid="15" grpId="0" animBg="1"/>
      <p:bldP spid="16" grpId="0" animBg="1"/>
      <p:bldP spid="19" grpId="0"/>
      <p:bldP spid="22" grpId="0"/>
      <p:bldP spid="23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EDBA42-83DE-87A9-EA46-D43703637B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Register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service</a:t>
            </a:r>
            <a:r>
              <a:rPr lang="de-DE"/>
              <a:t> - unser Portfolio</a:t>
            </a:r>
          </a:p>
        </p:txBody>
      </p:sp>
      <p:pic>
        <p:nvPicPr>
          <p:cNvPr id="17" name="Grafik 16" descr="Ein Bild, das Text, Kreis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70EDA933-8788-DBC1-6525-30DA5EF749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83" b="7087"/>
          <a:stretch/>
        </p:blipFill>
        <p:spPr>
          <a:xfrm>
            <a:off x="3353287" y="890905"/>
            <a:ext cx="5485425" cy="56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53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6DC85-5F4E-5CDA-854E-6F8EF56C3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2249D5E-FC79-58CF-B5DA-8CD7373A1D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Register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service</a:t>
            </a:r>
            <a:r>
              <a:rPr lang="de-DE"/>
              <a:t> - unser Portfolio</a:t>
            </a:r>
          </a:p>
        </p:txBody>
      </p:sp>
      <p:pic>
        <p:nvPicPr>
          <p:cNvPr id="6" name="Grafik 5" descr="Ein Bild, das Text, Kreis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00B3E89C-FC60-DDA0-C490-7A63FD5537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83" b="7087"/>
          <a:stretch/>
        </p:blipFill>
        <p:spPr>
          <a:xfrm>
            <a:off x="3353287" y="890905"/>
            <a:ext cx="5485425" cy="567352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3BC090F-332E-6C9F-32D2-4779AC266E5A}"/>
              </a:ext>
            </a:extLst>
          </p:cNvPr>
          <p:cNvSpPr/>
          <p:nvPr/>
        </p:nvSpPr>
        <p:spPr>
          <a:xfrm>
            <a:off x="3914774" y="1499287"/>
            <a:ext cx="4339540" cy="4291914"/>
          </a:xfrm>
          <a:prstGeom prst="ellipse">
            <a:avLst/>
          </a:prstGeom>
          <a:solidFill>
            <a:srgbClr val="FFF271">
              <a:alpha val="92157"/>
            </a:srgb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Rotunda Hair-Light" pitchFamily="50" charset="0"/>
              </a:rPr>
              <a:t>Wir begleiten Sie auch auf dem Weg zur Finanzierung!</a:t>
            </a:r>
          </a:p>
        </p:txBody>
      </p:sp>
    </p:spTree>
    <p:extLst>
      <p:ext uri="{BB962C8B-B14F-4D97-AF65-F5344CB8AC3E}">
        <p14:creationId xmlns:p14="http://schemas.microsoft.com/office/powerpoint/2010/main" val="3443678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IDG-Masterfarben ab April 2024">
      <a:dk1>
        <a:srgbClr val="20364C"/>
      </a:dk1>
      <a:lt1>
        <a:srgbClr val="FFFFFF"/>
      </a:lt1>
      <a:dk2>
        <a:srgbClr val="060A1A"/>
      </a:dk2>
      <a:lt2>
        <a:srgbClr val="DFF1F5"/>
      </a:lt2>
      <a:accent1>
        <a:srgbClr val="008090"/>
      </a:accent1>
      <a:accent2>
        <a:srgbClr val="EC7563"/>
      </a:accent2>
      <a:accent3>
        <a:srgbClr val="79B3BF"/>
      </a:accent3>
      <a:accent4>
        <a:srgbClr val="20364C"/>
      </a:accent4>
      <a:accent5>
        <a:srgbClr val="FFF271"/>
      </a:accent5>
      <a:accent6>
        <a:srgbClr val="B1DDE8"/>
      </a:accent6>
      <a:hlink>
        <a:srgbClr val="007F90"/>
      </a:hlink>
      <a:folHlink>
        <a:srgbClr val="007F9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K0_IDG_PP_Master_OFFEN.pptx" id="{118CDFA0-0BE1-4AC3-96AA-1C6AFB176D6F}" vid="{9E50EAD3-EAC7-40FF-8E53-D841F790E2D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http://schemas.microsoft.com/sharepoint/v3/fields" xsi:nil="true"/>
    <lcf76f155ced4ddcb4097134ff3c332f xmlns="edf7a3be-c770-4d0c-9b6b-642af561e184">
      <Terms xmlns="http://schemas.microsoft.com/office/infopath/2007/PartnerControls"/>
    </lcf76f155ced4ddcb4097134ff3c332f>
    <TaxCatchAll xmlns="3b273ea4-4bee-48f0-9c32-71aab076fcd7" xsi:nil="true"/>
    <Comment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E4C6341A47E644AC7002379394729C" ma:contentTypeVersion="18" ma:contentTypeDescription="Ein neues Dokument erstellen." ma:contentTypeScope="" ma:versionID="ebe4b1355baf1284ee3a0e877276ea1d">
  <xsd:schema xmlns:xsd="http://www.w3.org/2001/XMLSchema" xmlns:xs="http://www.w3.org/2001/XMLSchema" xmlns:p="http://schemas.microsoft.com/office/2006/metadata/properties" xmlns:ns1="http://schemas.microsoft.com/sharepoint/v3" xmlns:ns2="3b273ea4-4bee-48f0-9c32-71aab076fcd7" xmlns:ns3="edf7a3be-c770-4d0c-9b6b-642af561e184" xmlns:ns4="http://schemas.microsoft.com/sharepoint/v3/fields" targetNamespace="http://schemas.microsoft.com/office/2006/metadata/properties" ma:root="true" ma:fieldsID="b2ef074598247abd338a500ed7c31619" ns1:_="" ns2:_="" ns3:_="" ns4:_="">
    <xsd:import namespace="http://schemas.microsoft.com/sharepoint/v3"/>
    <xsd:import namespace="3b273ea4-4bee-48f0-9c32-71aab076fcd7"/>
    <xsd:import namespace="edf7a3be-c770-4d0c-9b6b-642af561e184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Location" minOccurs="0"/>
                <xsd:element ref="ns4:ImageHeight" minOccurs="0"/>
                <xsd:element ref="ns4:ImageCreateDate" minOccurs="0"/>
                <xsd:element ref="ns1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25" nillable="true" ma:displayName="Kommentare" ma:hidden="true" ma:internalName="Comment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73ea4-4bee-48f0-9c32-71aab076fcd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7ff8e963-07e1-46e0-8883-7f4b0c803c1a}" ma:internalName="TaxCatchAll" ma:showField="CatchAllData" ma:web="3b273ea4-4bee-48f0-9c32-71aab076fc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7a3be-c770-4d0c-9b6b-642af561e1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b178d05c-9b34-41ff-ad97-fcfa4593ab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ImageHeight" ma:index="23" nillable="true" ma:displayName="Bildhöhe" ma:internalName="ImageHeight" ma:readOnly="true">
      <xsd:simpleType>
        <xsd:restriction base="dms:Unknown"/>
      </xsd:simpleType>
    </xsd:element>
    <xsd:element name="ImageCreateDate" ma:index="24" nillable="true" ma:displayName="Bilderstellungsdatum" ma:format="DateTime" ma:hidden="true" ma:internalName="ImageCreat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78B442-9451-4C3C-A024-A5C76920436F}">
  <ds:schemaRefs>
    <ds:schemaRef ds:uri="3b273ea4-4bee-48f0-9c32-71aab076fcd7"/>
    <ds:schemaRef ds:uri="edf7a3be-c770-4d0c-9b6b-642af561e184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C425FB54-9D2F-4910-A39C-7BA19D27CCD0}">
  <ds:schemaRefs>
    <ds:schemaRef ds:uri="3b273ea4-4bee-48f0-9c32-71aab076fcd7"/>
    <ds:schemaRef ds:uri="edf7a3be-c770-4d0c-9b6b-642af561e1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46F6A3D-CA1E-4B18-8BA8-60F09BDE3D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OFFEN</Template>
  <TotalTime>0</TotalTime>
  <Words>623</Words>
  <Application>Microsoft Office PowerPoint</Application>
  <PresentationFormat>Breitbild</PresentationFormat>
  <Paragraphs>115</Paragraphs>
  <Slides>14</Slides>
  <Notes>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Rotunda Hair-Light</vt:lpstr>
      <vt:lpstr>Rotunda Reg-Bold</vt:lpstr>
      <vt:lpstr>Rotunda Thin-Med</vt:lpstr>
      <vt:lpstr>Wingdings</vt:lpstr>
      <vt:lpstr>Office</vt:lpstr>
      <vt:lpstr>Mehr als nur eine Datensammlung – was Register leisten können und sollten</vt:lpstr>
      <vt:lpstr>PowerPoint-Präsentation</vt:lpstr>
      <vt:lpstr>PowerPoint-Präsentation</vt:lpstr>
      <vt:lpstr>Was ist ein Register?</vt:lpstr>
      <vt:lpstr>Ein Register beginnt  mit einer Fragestellung  aus dem Versorgungsalltag.</vt:lpstr>
      <vt:lpstr>Registerdaten in der Anwendung</vt:lpstr>
      <vt:lpstr>Registervielfalt am IDG</vt:lpstr>
      <vt:lpstr>Register as a service - unser Portfolio</vt:lpstr>
      <vt:lpstr>Register as a service - unser Portfolio</vt:lpstr>
      <vt:lpstr>Datenerfassung</vt:lpstr>
      <vt:lpstr>Datenmanagement &amp; -integration</vt:lpstr>
      <vt:lpstr>PowerPoint-Präsentation</vt:lpstr>
      <vt:lpstr>Alles beginnt mit einer Frage aus der Versorgung.   Wir unterstützen Sie auf dem Weg zu einer Antwort mit einem Register.  Institut für digitale Gesundheitsdaten info@idg-rlp.de 06131 – 97175-0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Melissa Schoeps M.Sc.</dc:creator>
  <cp:lastModifiedBy>Benjamin Becker</cp:lastModifiedBy>
  <cp:revision>4</cp:revision>
  <dcterms:created xsi:type="dcterms:W3CDTF">2025-05-07T09:30:35Z</dcterms:created>
  <dcterms:modified xsi:type="dcterms:W3CDTF">2025-06-06T12:07:33Z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/>
  </property>
  <property fmtid="{D5CDD505-2E9C-101B-9397-08002B2CF9AE}" pid="3" name="ContentTypeId">
    <vt:lpwstr>0x010100EFE4C6341A47E644AC7002379394729C</vt:lpwstr>
  </property>
  <property fmtid="{D5CDD505-2E9C-101B-9397-08002B2CF9AE}" pid="4" name="ItemRetentionFormula">
    <vt:lpwstr/>
  </property>
  <property fmtid="{D5CDD505-2E9C-101B-9397-08002B2CF9AE}" pid="5" name="MediaServiceImageTags">
    <vt:lpwstr/>
  </property>
</Properties>
</file>