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21" r:id="rId4"/>
    <p:sldId id="2526" r:id="rId5"/>
    <p:sldId id="1853" r:id="rId6"/>
    <p:sldId id="1049" r:id="rId7"/>
    <p:sldId id="2527" r:id="rId8"/>
    <p:sldId id="2507" r:id="rId9"/>
    <p:sldId id="2522" r:id="rId10"/>
    <p:sldId id="2499" r:id="rId11"/>
    <p:sldId id="2497" r:id="rId12"/>
    <p:sldId id="2511" r:id="rId13"/>
    <p:sldId id="2523" r:id="rId14"/>
    <p:sldId id="2504" r:id="rId15"/>
    <p:sldId id="2513" r:id="rId16"/>
    <p:sldId id="2505" r:id="rId17"/>
    <p:sldId id="2500" r:id="rId18"/>
    <p:sldId id="2503" r:id="rId19"/>
    <p:sldId id="2509" r:id="rId20"/>
    <p:sldId id="2498" r:id="rId21"/>
    <p:sldId id="2510" r:id="rId22"/>
    <p:sldId id="2206" r:id="rId23"/>
    <p:sldId id="2517" r:id="rId24"/>
    <p:sldId id="2515" r:id="rId25"/>
    <p:sldId id="2516" r:id="rId26"/>
    <p:sldId id="2528" r:id="rId27"/>
    <p:sldId id="2529" r:id="rId28"/>
    <p:sldId id="2524" r:id="rId29"/>
    <p:sldId id="2506" r:id="rId30"/>
    <p:sldId id="1857" r:id="rId31"/>
    <p:sldId id="1858" r:id="rId32"/>
    <p:sldId id="2519" r:id="rId33"/>
    <p:sldId id="2520" r:id="rId34"/>
    <p:sldId id="2518" r:id="rId35"/>
    <p:sldId id="282" r:id="rId36"/>
  </p:sldIdLst>
  <p:sldSz cx="12192000" cy="6858000"/>
  <p:notesSz cx="6858000" cy="9144000"/>
  <p:embeddedFontLst>
    <p:embeddedFont>
      <p:font typeface="Helvetica" panose="020B0604020202020204" pitchFamily="34" charset="0"/>
      <p:regular r:id="rId38"/>
      <p:bold r:id="rId39"/>
      <p:italic r:id="rId40"/>
      <p:boldItalic r:id="rId41"/>
    </p:embeddedFont>
    <p:embeddedFont>
      <p:font typeface="Rotunda Hair-Light" pitchFamily="50" charset="0"/>
      <p:regular r:id="rId42"/>
      <p:italic r:id="rId43"/>
    </p:embeddedFont>
    <p:embeddedFont>
      <p:font typeface="Rotunda Reg-Bold" pitchFamily="50" charset="0"/>
      <p:regular r:id="rId44"/>
      <p:bold r:id="rId45"/>
      <p:italic r:id="rId46"/>
      <p:boldItalic r:id="rId47"/>
    </p:embeddedFont>
    <p:embeddedFont>
      <p:font typeface="Rotunda Thin-Med" pitchFamily="50" charset="0"/>
      <p:regular r:id="rId48"/>
      <p:italic r:id="rId4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3D3E"/>
    <a:srgbClr val="F3B3B7"/>
    <a:srgbClr val="F7CAC5"/>
    <a:srgbClr val="435F51"/>
    <a:srgbClr val="79B3BF"/>
    <a:srgbClr val="E8F7F9"/>
    <a:srgbClr val="B1DDE8"/>
    <a:srgbClr val="A4DEE9"/>
    <a:srgbClr val="008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/>
    <p:restoredTop sz="90389" autoAdjust="0"/>
  </p:normalViewPr>
  <p:slideViewPr>
    <p:cSldViewPr snapToGrid="0">
      <p:cViewPr varScale="1">
        <p:scale>
          <a:sx n="67" d="100"/>
          <a:sy n="67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EPI-Zahlen\2025-04-25_Gyn_Vorlage_Dashboard_Da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1601_IK1_AU_TR-983_Therapieauswertung_Gyn_CJ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1601_IK1_AU_TR-983_Therapieauswertung_Gyn_CJ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1601_IK1_AU_TR-983_Therapieauswertung_Gyn_CJ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1601_IK1_AU_TR-983_Therapieauswertung_Gyn_CJ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Abstracts\AEK%20Kongress%20Berlin%202025\20250214_1535_IK1_AU_TR-976_AEK_CJ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QIs\2025-05-23_TR-953_IK1_AU_Qualit&#228;tsindikatoren_C56_LQK_CJ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QIs\2025-05-23_TR-953_IK1_AU_Qualit&#228;tsindikatoren_C56_LQK_CJ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EPI-Zahlen\2025-04-25_Gyn_Vorlage_Dashboard_Dat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Onkologiemonitor_Auswertung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Onkologiemonitor_Auswertung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Onkologiemonitor_Auswertung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Onkologiemonitor_Auswertung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Onkologiemonitor_Auswertung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Onkologiemonitor_Auswertung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a.justenhove\Documents\Qualit&#228;tskonferenz\landesweite%20QK%202025\Auswertung\2025-05-09_1601_IK1_AU_TR-983_Therapieauswertung_Gyn_CJ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ICD_Jahre!$B$58</c:f>
              <c:strCache>
                <c:ptCount val="1"/>
                <c:pt idx="0">
                  <c:v>C51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CC"/>
              </a:solidFill>
              <a:ln w="9525">
                <a:solidFill>
                  <a:srgbClr val="33CCCC"/>
                </a:solidFill>
              </a:ln>
              <a:effectLst/>
            </c:spPr>
          </c:marker>
          <c:cat>
            <c:numRef>
              <c:f>ICD_Jahre!$A$59:$A$68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ICD_Jahre!$B$59:$B$68</c:f>
              <c:numCache>
                <c:formatCode>General</c:formatCode>
                <c:ptCount val="10"/>
                <c:pt idx="0">
                  <c:v>5</c:v>
                </c:pt>
                <c:pt idx="1">
                  <c:v>4.7</c:v>
                </c:pt>
                <c:pt idx="2">
                  <c:v>4.8</c:v>
                </c:pt>
                <c:pt idx="3">
                  <c:v>5.7</c:v>
                </c:pt>
                <c:pt idx="4">
                  <c:v>4.8</c:v>
                </c:pt>
                <c:pt idx="5">
                  <c:v>4.5</c:v>
                </c:pt>
                <c:pt idx="6">
                  <c:v>4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6F-46B4-BB6B-DE09A7C44AD3}"/>
            </c:ext>
          </c:extLst>
        </c:ser>
        <c:ser>
          <c:idx val="1"/>
          <c:order val="1"/>
          <c:tx>
            <c:strRef>
              <c:f>ICD_Jahre!$C$58</c:f>
              <c:strCache>
                <c:ptCount val="1"/>
                <c:pt idx="0">
                  <c:v>C52</c:v>
                </c:pt>
              </c:strCache>
            </c:strRef>
          </c:tx>
          <c:spPr>
            <a:ln w="28575" cap="rnd">
              <a:solidFill>
                <a:srgbClr val="FF99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99"/>
              </a:solidFill>
              <a:ln w="9525">
                <a:solidFill>
                  <a:srgbClr val="FF9999"/>
                </a:solidFill>
              </a:ln>
              <a:effectLst/>
            </c:spPr>
          </c:marker>
          <c:cat>
            <c:numRef>
              <c:f>ICD_Jahre!$A$59:$A$68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ICD_Jahre!$C$59:$C$68</c:f>
              <c:numCache>
                <c:formatCode>General</c:formatCode>
                <c:ptCount val="10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0.5</c:v>
                </c:pt>
                <c:pt idx="4">
                  <c:v>0.6</c:v>
                </c:pt>
                <c:pt idx="5">
                  <c:v>0.5</c:v>
                </c:pt>
                <c:pt idx="6">
                  <c:v>0.7</c:v>
                </c:pt>
                <c:pt idx="7">
                  <c:v>0.6</c:v>
                </c:pt>
                <c:pt idx="8">
                  <c:v>0.4</c:v>
                </c:pt>
                <c:pt idx="9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6F-46B4-BB6B-DE09A7C44AD3}"/>
            </c:ext>
          </c:extLst>
        </c:ser>
        <c:ser>
          <c:idx val="2"/>
          <c:order val="2"/>
          <c:tx>
            <c:strRef>
              <c:f>ICD_Jahre!$D$58</c:f>
              <c:strCache>
                <c:ptCount val="1"/>
                <c:pt idx="0">
                  <c:v>C53</c:v>
                </c:pt>
              </c:strCache>
            </c:strRef>
          </c:tx>
          <c:spPr>
            <a:ln w="28575" cap="rnd">
              <a:solidFill>
                <a:srgbClr val="FF5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5050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6F-46B4-BB6B-DE09A7C44AD3}"/>
              </c:ext>
            </c:extLst>
          </c:dPt>
          <c:cat>
            <c:numRef>
              <c:f>ICD_Jahre!$A$59:$A$68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ICD_Jahre!$D$59:$D$68</c:f>
              <c:numCache>
                <c:formatCode>General</c:formatCode>
                <c:ptCount val="10"/>
                <c:pt idx="0">
                  <c:v>11.2</c:v>
                </c:pt>
                <c:pt idx="1">
                  <c:v>10.3</c:v>
                </c:pt>
                <c:pt idx="2">
                  <c:v>8.9</c:v>
                </c:pt>
                <c:pt idx="3">
                  <c:v>11.2</c:v>
                </c:pt>
                <c:pt idx="4">
                  <c:v>10.9</c:v>
                </c:pt>
                <c:pt idx="5">
                  <c:v>9.3000000000000007</c:v>
                </c:pt>
                <c:pt idx="6">
                  <c:v>9.6</c:v>
                </c:pt>
                <c:pt idx="7">
                  <c:v>10.5</c:v>
                </c:pt>
                <c:pt idx="8">
                  <c:v>10</c:v>
                </c:pt>
                <c:pt idx="9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6F-46B4-BB6B-DE09A7C44AD3}"/>
            </c:ext>
          </c:extLst>
        </c:ser>
        <c:ser>
          <c:idx val="3"/>
          <c:order val="3"/>
          <c:tx>
            <c:strRef>
              <c:f>ICD_Jahre!$E$58</c:f>
              <c:strCache>
                <c:ptCount val="1"/>
                <c:pt idx="0">
                  <c:v>C54-C55</c:v>
                </c:pt>
              </c:strCache>
            </c:strRef>
          </c:tx>
          <c:spPr>
            <a:ln w="28575" cap="rnd">
              <a:solidFill>
                <a:srgbClr val="A5002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50021"/>
              </a:solidFill>
              <a:ln w="9525">
                <a:solidFill>
                  <a:srgbClr val="A50021"/>
                </a:solidFill>
              </a:ln>
              <a:effectLst/>
            </c:spPr>
          </c:marker>
          <c:cat>
            <c:numRef>
              <c:f>ICD_Jahre!$A$59:$A$68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ICD_Jahre!$E$59:$E$68</c:f>
              <c:numCache>
                <c:formatCode>General</c:formatCode>
                <c:ptCount val="10"/>
                <c:pt idx="0">
                  <c:v>17</c:v>
                </c:pt>
                <c:pt idx="1">
                  <c:v>17</c:v>
                </c:pt>
                <c:pt idx="2">
                  <c:v>18.100000000000001</c:v>
                </c:pt>
                <c:pt idx="3">
                  <c:v>17.100000000000001</c:v>
                </c:pt>
                <c:pt idx="4">
                  <c:v>16</c:v>
                </c:pt>
                <c:pt idx="5">
                  <c:v>17.3</c:v>
                </c:pt>
                <c:pt idx="6">
                  <c:v>15.9</c:v>
                </c:pt>
                <c:pt idx="7">
                  <c:v>17</c:v>
                </c:pt>
                <c:pt idx="8">
                  <c:v>15.5</c:v>
                </c:pt>
                <c:pt idx="9">
                  <c:v>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6F-46B4-BB6B-DE09A7C44AD3}"/>
            </c:ext>
          </c:extLst>
        </c:ser>
        <c:ser>
          <c:idx val="4"/>
          <c:order val="4"/>
          <c:tx>
            <c:strRef>
              <c:f>ICD_Jahre!$F$58</c:f>
              <c:strCache>
                <c:ptCount val="1"/>
                <c:pt idx="0">
                  <c:v>C56</c:v>
                </c:pt>
              </c:strCache>
            </c:strRef>
          </c:tx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66"/>
              </a:solidFill>
              <a:ln w="9525">
                <a:solidFill>
                  <a:srgbClr val="006666"/>
                </a:solidFill>
              </a:ln>
              <a:effectLst/>
            </c:spPr>
          </c:marker>
          <c:cat>
            <c:numRef>
              <c:f>ICD_Jahre!$A$59:$A$68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ICD_Jahre!$F$59:$F$68</c:f>
              <c:numCache>
                <c:formatCode>General</c:formatCode>
                <c:ptCount val="10"/>
                <c:pt idx="0">
                  <c:v>11.5</c:v>
                </c:pt>
                <c:pt idx="1">
                  <c:v>11.4</c:v>
                </c:pt>
                <c:pt idx="2">
                  <c:v>10.4</c:v>
                </c:pt>
                <c:pt idx="3">
                  <c:v>11.4</c:v>
                </c:pt>
                <c:pt idx="4">
                  <c:v>11.9</c:v>
                </c:pt>
                <c:pt idx="5">
                  <c:v>12</c:v>
                </c:pt>
                <c:pt idx="6">
                  <c:v>11.8</c:v>
                </c:pt>
                <c:pt idx="7">
                  <c:v>12</c:v>
                </c:pt>
                <c:pt idx="8">
                  <c:v>10.4</c:v>
                </c:pt>
                <c:pt idx="9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6F-46B4-BB6B-DE09A7C44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913200"/>
        <c:axId val="813915000"/>
      </c:lineChart>
      <c:catAx>
        <c:axId val="81391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13915000"/>
        <c:crosses val="autoZero"/>
        <c:auto val="1"/>
        <c:lblAlgn val="ctr"/>
        <c:lblOffset val="100"/>
        <c:noMultiLvlLbl val="0"/>
      </c:catAx>
      <c:valAx>
        <c:axId val="81391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1391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A02a!$A$17</c:f>
              <c:strCache>
                <c:ptCount val="1"/>
                <c:pt idx="0">
                  <c:v>offenchirurgisch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cat>
            <c:numRef>
              <c:f>A02a!$B$16:$I$16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A02a!$B$17:$I$17</c:f>
              <c:numCache>
                <c:formatCode>General</c:formatCode>
                <c:ptCount val="8"/>
                <c:pt idx="0">
                  <c:v>72.463768115942031</c:v>
                </c:pt>
                <c:pt idx="1">
                  <c:v>80.327868852459019</c:v>
                </c:pt>
                <c:pt idx="2">
                  <c:v>61.971830985915489</c:v>
                </c:pt>
                <c:pt idx="3">
                  <c:v>74.626865671641795</c:v>
                </c:pt>
                <c:pt idx="4">
                  <c:v>64.197530864197532</c:v>
                </c:pt>
                <c:pt idx="5">
                  <c:v>68.235294117647058</c:v>
                </c:pt>
                <c:pt idx="6">
                  <c:v>72.368421052631575</c:v>
                </c:pt>
                <c:pt idx="7">
                  <c:v>53.333333333333336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5-4A73-9BF7-852FAD594978}"/>
            </c:ext>
          </c:extLst>
        </c:ser>
        <c:ser>
          <c:idx val="1"/>
          <c:order val="1"/>
          <c:tx>
            <c:strRef>
              <c:f>A02a!$A$18</c:f>
              <c:strCache>
                <c:ptCount val="1"/>
                <c:pt idx="0">
                  <c:v>laparoskopisch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numRef>
              <c:f>A02a!$B$16:$I$16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A02a!$B$18:$I$18</c:f>
              <c:numCache>
                <c:formatCode>General</c:formatCode>
                <c:ptCount val="8"/>
                <c:pt idx="0">
                  <c:v>27.536231884057973</c:v>
                </c:pt>
                <c:pt idx="1">
                  <c:v>19.672131147540984</c:v>
                </c:pt>
                <c:pt idx="2">
                  <c:v>38.028169014084504</c:v>
                </c:pt>
                <c:pt idx="3">
                  <c:v>25.373134328358208</c:v>
                </c:pt>
                <c:pt idx="4">
                  <c:v>35.802469135802468</c:v>
                </c:pt>
                <c:pt idx="5">
                  <c:v>31.764705882352938</c:v>
                </c:pt>
                <c:pt idx="6">
                  <c:v>27.631578947368425</c:v>
                </c:pt>
                <c:pt idx="7">
                  <c:v>46.666666666666664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5-4A73-9BF7-852FAD594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022752"/>
        <c:axId val="868027792"/>
      </c:barChart>
      <c:catAx>
        <c:axId val="86802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68027792"/>
        <c:crosses val="autoZero"/>
        <c:auto val="1"/>
        <c:lblAlgn val="ctr"/>
        <c:lblOffset val="100"/>
        <c:noMultiLvlLbl val="0"/>
      </c:catAx>
      <c:valAx>
        <c:axId val="86802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6802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Zervix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A01b!$A$43</c:f>
              <c:strCache>
                <c:ptCount val="1"/>
                <c:pt idx="0">
                  <c:v>Carboplatin</c:v>
                </c:pt>
              </c:strCache>
            </c:strRef>
          </c:tx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66"/>
              </a:solidFill>
              <a:ln w="9525">
                <a:solidFill>
                  <a:srgbClr val="006666"/>
                </a:solidFill>
              </a:ln>
              <a:effectLst/>
            </c:spPr>
          </c:marker>
          <c:cat>
            <c:numRef>
              <c:f>A01b!$B$42:$I$42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A01b!$B$43:$I$43</c:f>
              <c:numCache>
                <c:formatCode>General</c:formatCode>
                <c:ptCount val="8"/>
                <c:pt idx="0">
                  <c:v>13.043478260869565</c:v>
                </c:pt>
                <c:pt idx="1">
                  <c:v>17.073170731707318</c:v>
                </c:pt>
                <c:pt idx="2">
                  <c:v>22.368421052631579</c:v>
                </c:pt>
                <c:pt idx="3">
                  <c:v>20.8955223880597</c:v>
                </c:pt>
                <c:pt idx="4">
                  <c:v>24.561403508771928</c:v>
                </c:pt>
                <c:pt idx="5">
                  <c:v>20.588235294117645</c:v>
                </c:pt>
                <c:pt idx="6">
                  <c:v>19.696969696969695</c:v>
                </c:pt>
                <c:pt idx="7">
                  <c:v>22.413793103448278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8F-41E1-B595-5197455432C2}"/>
            </c:ext>
          </c:extLst>
        </c:ser>
        <c:ser>
          <c:idx val="1"/>
          <c:order val="1"/>
          <c:tx>
            <c:strRef>
              <c:f>A01b!$A$44</c:f>
              <c:strCache>
                <c:ptCount val="1"/>
                <c:pt idx="0">
                  <c:v>Cisplatin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CC"/>
              </a:solidFill>
              <a:ln w="9525">
                <a:solidFill>
                  <a:srgbClr val="33CCCC"/>
                </a:solidFill>
              </a:ln>
              <a:effectLst/>
            </c:spPr>
          </c:marker>
          <c:cat>
            <c:numRef>
              <c:f>A01b!$B$42:$I$42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A01b!$B$44:$I$44</c:f>
              <c:numCache>
                <c:formatCode>General</c:formatCode>
                <c:ptCount val="8"/>
                <c:pt idx="0">
                  <c:v>82.608695652173907</c:v>
                </c:pt>
                <c:pt idx="1">
                  <c:v>82.926829268292678</c:v>
                </c:pt>
                <c:pt idx="2">
                  <c:v>80.26315789473685</c:v>
                </c:pt>
                <c:pt idx="3">
                  <c:v>77.611940298507463</c:v>
                </c:pt>
                <c:pt idx="4">
                  <c:v>70.175438596491219</c:v>
                </c:pt>
                <c:pt idx="5">
                  <c:v>86.764705882352942</c:v>
                </c:pt>
                <c:pt idx="6">
                  <c:v>78.787878787878782</c:v>
                </c:pt>
                <c:pt idx="7">
                  <c:v>77.58620689655173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8F-41E1-B595-5197455432C2}"/>
            </c:ext>
          </c:extLst>
        </c:ser>
        <c:ser>
          <c:idx val="2"/>
          <c:order val="2"/>
          <c:tx>
            <c:strRef>
              <c:f>A01b!$A$45</c:f>
              <c:strCache>
                <c:ptCount val="1"/>
                <c:pt idx="0">
                  <c:v>Docetaxel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A01b!$B$42:$I$42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A01b!$B$45:$I$45</c:f>
              <c:numCache>
                <c:formatCode>General</c:formatCode>
                <c:ptCount val="8"/>
                <c:pt idx="0">
                  <c:v>2.1739130434782608</c:v>
                </c:pt>
                <c:pt idx="1">
                  <c:v>0</c:v>
                </c:pt>
                <c:pt idx="2">
                  <c:v>1.3157894736842104</c:v>
                </c:pt>
                <c:pt idx="3">
                  <c:v>0</c:v>
                </c:pt>
                <c:pt idx="4">
                  <c:v>3.5087719298245612</c:v>
                </c:pt>
                <c:pt idx="5">
                  <c:v>0</c:v>
                </c:pt>
                <c:pt idx="6">
                  <c:v>0</c:v>
                </c:pt>
                <c:pt idx="7">
                  <c:v>1.7241379310344827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8F-41E1-B595-5197455432C2}"/>
            </c:ext>
          </c:extLst>
        </c:ser>
        <c:ser>
          <c:idx val="3"/>
          <c:order val="3"/>
          <c:tx>
            <c:strRef>
              <c:f>A01b!$A$46</c:f>
              <c:strCache>
                <c:ptCount val="1"/>
                <c:pt idx="0">
                  <c:v>Paclitaxel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cat>
            <c:numRef>
              <c:f>A01b!$B$42:$I$42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A01b!$B$46:$I$46</c:f>
              <c:numCache>
                <c:formatCode>General</c:formatCode>
                <c:ptCount val="8"/>
                <c:pt idx="0">
                  <c:v>19.565217391304348</c:v>
                </c:pt>
                <c:pt idx="1">
                  <c:v>21.951219512195124</c:v>
                </c:pt>
                <c:pt idx="2">
                  <c:v>10.526315789473683</c:v>
                </c:pt>
                <c:pt idx="3">
                  <c:v>20.8955223880597</c:v>
                </c:pt>
                <c:pt idx="4">
                  <c:v>21.052631578947366</c:v>
                </c:pt>
                <c:pt idx="5">
                  <c:v>16.176470588235293</c:v>
                </c:pt>
                <c:pt idx="6">
                  <c:v>15.151515151515152</c:v>
                </c:pt>
                <c:pt idx="7">
                  <c:v>29.310344827586203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8F-41E1-B595-5197455432C2}"/>
            </c:ext>
          </c:extLst>
        </c:ser>
        <c:ser>
          <c:idx val="4"/>
          <c:order val="4"/>
          <c:tx>
            <c:strRef>
              <c:f>A01b!$A$47</c:f>
              <c:strCache>
                <c:ptCount val="1"/>
                <c:pt idx="0">
                  <c:v>Bevacizumab</c:v>
                </c:pt>
              </c:strCache>
            </c:strRef>
          </c:tx>
          <c:spPr>
            <a:ln w="28575" cap="rnd">
              <a:solidFill>
                <a:srgbClr val="0099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CC"/>
              </a:solidFill>
              <a:ln w="9525">
                <a:solidFill>
                  <a:srgbClr val="0099CC"/>
                </a:solidFill>
              </a:ln>
              <a:effectLst/>
            </c:spPr>
          </c:marker>
          <c:cat>
            <c:numRef>
              <c:f>A01b!$B$42:$I$42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A01b!$B$47:$I$47</c:f>
              <c:numCache>
                <c:formatCode>General</c:formatCode>
                <c:ptCount val="8"/>
                <c:pt idx="0">
                  <c:v>6.5217391304347823</c:v>
                </c:pt>
                <c:pt idx="1">
                  <c:v>7.3170731707317067</c:v>
                </c:pt>
                <c:pt idx="2">
                  <c:v>9.2105263157894726</c:v>
                </c:pt>
                <c:pt idx="3">
                  <c:v>10.44776119402985</c:v>
                </c:pt>
                <c:pt idx="4">
                  <c:v>7.0175438596491224</c:v>
                </c:pt>
                <c:pt idx="5">
                  <c:v>5.8823529411764701</c:v>
                </c:pt>
                <c:pt idx="6">
                  <c:v>16.666666666666664</c:v>
                </c:pt>
                <c:pt idx="7">
                  <c:v>10.344827586206897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8F-41E1-B595-519745543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748656"/>
        <c:axId val="981747216"/>
      </c:lineChart>
      <c:catAx>
        <c:axId val="98174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81747216"/>
        <c:crosses val="autoZero"/>
        <c:auto val="1"/>
        <c:lblAlgn val="ctr"/>
        <c:lblOffset val="100"/>
        <c:noMultiLvlLbl val="0"/>
      </c:catAx>
      <c:valAx>
        <c:axId val="9817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Prozent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8174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Corpus uteri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A01c!$A$52</c:f>
              <c:strCache>
                <c:ptCount val="1"/>
                <c:pt idx="0">
                  <c:v>Carboplatin</c:v>
                </c:pt>
              </c:strCache>
            </c:strRef>
          </c:tx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66"/>
              </a:solidFill>
              <a:ln w="9525">
                <a:solidFill>
                  <a:srgbClr val="006666"/>
                </a:solidFill>
              </a:ln>
              <a:effectLst/>
            </c:spPr>
          </c:marker>
          <c:cat>
            <c:numRef>
              <c:f>A01c!$B$51:$I$51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A01c!$B$52:$I$52</c:f>
              <c:numCache>
                <c:formatCode>General</c:formatCode>
                <c:ptCount val="8"/>
                <c:pt idx="0">
                  <c:v>89.130434782608688</c:v>
                </c:pt>
                <c:pt idx="1">
                  <c:v>88.888888888888886</c:v>
                </c:pt>
                <c:pt idx="2">
                  <c:v>81.081081081081081</c:v>
                </c:pt>
                <c:pt idx="3">
                  <c:v>90.196078431372555</c:v>
                </c:pt>
                <c:pt idx="4">
                  <c:v>90.196078431372555</c:v>
                </c:pt>
                <c:pt idx="5">
                  <c:v>88.52459016393442</c:v>
                </c:pt>
                <c:pt idx="6">
                  <c:v>86.885245901639337</c:v>
                </c:pt>
                <c:pt idx="7">
                  <c:v>89.130434782608688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9B-4685-A8F2-DEA2476DC80C}"/>
            </c:ext>
          </c:extLst>
        </c:ser>
        <c:ser>
          <c:idx val="1"/>
          <c:order val="1"/>
          <c:tx>
            <c:strRef>
              <c:f>A01c!$A$53</c:f>
              <c:strCache>
                <c:ptCount val="1"/>
                <c:pt idx="0">
                  <c:v>Cisplatin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CC"/>
              </a:solidFill>
              <a:ln w="9525">
                <a:solidFill>
                  <a:srgbClr val="33CCCC"/>
                </a:solidFill>
              </a:ln>
              <a:effectLst/>
            </c:spPr>
          </c:marker>
          <c:cat>
            <c:numRef>
              <c:f>A01c!$B$51:$I$51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A01c!$B$53:$I$53</c:f>
              <c:numCache>
                <c:formatCode>General</c:formatCode>
                <c:ptCount val="8"/>
                <c:pt idx="0">
                  <c:v>4.3478260869565215</c:v>
                </c:pt>
                <c:pt idx="1">
                  <c:v>4.4444444444444446</c:v>
                </c:pt>
                <c:pt idx="2">
                  <c:v>13.513513513513514</c:v>
                </c:pt>
                <c:pt idx="3">
                  <c:v>5.8823529411764701</c:v>
                </c:pt>
                <c:pt idx="4">
                  <c:v>5.8823529411764701</c:v>
                </c:pt>
                <c:pt idx="5">
                  <c:v>9.8360655737704921</c:v>
                </c:pt>
                <c:pt idx="6">
                  <c:v>26.229508196721312</c:v>
                </c:pt>
                <c:pt idx="7">
                  <c:v>28.260869565217391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9B-4685-A8F2-DEA2476DC80C}"/>
            </c:ext>
          </c:extLst>
        </c:ser>
        <c:ser>
          <c:idx val="2"/>
          <c:order val="2"/>
          <c:tx>
            <c:strRef>
              <c:f>A01c!$A$54</c:f>
              <c:strCache>
                <c:ptCount val="1"/>
                <c:pt idx="0">
                  <c:v>Docetaxel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A01c!$B$51:$I$51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A01c!$B$54:$I$54</c:f>
              <c:numCache>
                <c:formatCode>General</c:formatCode>
                <c:ptCount val="8"/>
                <c:pt idx="0">
                  <c:v>23.913043478260871</c:v>
                </c:pt>
                <c:pt idx="1">
                  <c:v>6.666666666666667</c:v>
                </c:pt>
                <c:pt idx="2">
                  <c:v>18.918918918918919</c:v>
                </c:pt>
                <c:pt idx="3">
                  <c:v>7.8431372549019605</c:v>
                </c:pt>
                <c:pt idx="4">
                  <c:v>1.9607843137254901</c:v>
                </c:pt>
                <c:pt idx="5">
                  <c:v>3.278688524590164</c:v>
                </c:pt>
                <c:pt idx="6">
                  <c:v>3.278688524590164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9B-4685-A8F2-DEA2476DC80C}"/>
            </c:ext>
          </c:extLst>
        </c:ser>
        <c:ser>
          <c:idx val="3"/>
          <c:order val="3"/>
          <c:tx>
            <c:strRef>
              <c:f>A01c!$A$55</c:f>
              <c:strCache>
                <c:ptCount val="1"/>
                <c:pt idx="0">
                  <c:v>Paclitaxel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cat>
            <c:numRef>
              <c:f>A01c!$B$51:$I$51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A01c!$B$55:$I$55</c:f>
              <c:numCache>
                <c:formatCode>General</c:formatCode>
                <c:ptCount val="8"/>
                <c:pt idx="0">
                  <c:v>69.565217391304344</c:v>
                </c:pt>
                <c:pt idx="1">
                  <c:v>82.222222222222214</c:v>
                </c:pt>
                <c:pt idx="2">
                  <c:v>67.567567567567565</c:v>
                </c:pt>
                <c:pt idx="3">
                  <c:v>80.392156862745097</c:v>
                </c:pt>
                <c:pt idx="4">
                  <c:v>88.235294117647058</c:v>
                </c:pt>
                <c:pt idx="5">
                  <c:v>80.327868852459019</c:v>
                </c:pt>
                <c:pt idx="6">
                  <c:v>85.245901639344254</c:v>
                </c:pt>
                <c:pt idx="7">
                  <c:v>89.130434782608688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9B-4685-A8F2-DEA2476DC80C}"/>
            </c:ext>
          </c:extLst>
        </c:ser>
        <c:ser>
          <c:idx val="4"/>
          <c:order val="4"/>
          <c:tx>
            <c:strRef>
              <c:f>A01c!$A$56</c:f>
              <c:strCache>
                <c:ptCount val="1"/>
                <c:pt idx="0">
                  <c:v>Bevacizumab</c:v>
                </c:pt>
              </c:strCache>
            </c:strRef>
          </c:tx>
          <c:spPr>
            <a:ln w="28575" cap="rnd">
              <a:solidFill>
                <a:srgbClr val="0099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CC"/>
              </a:solidFill>
              <a:ln w="9525">
                <a:solidFill>
                  <a:srgbClr val="0099CC"/>
                </a:solidFill>
              </a:ln>
              <a:effectLst/>
            </c:spPr>
          </c:marker>
          <c:cat>
            <c:numRef>
              <c:f>A01c!$B$51:$I$51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A01c!$B$56:$I$56</c:f>
              <c:numCache>
                <c:formatCode>General</c:formatCode>
                <c:ptCount val="8"/>
                <c:pt idx="0">
                  <c:v>0</c:v>
                </c:pt>
                <c:pt idx="1">
                  <c:v>4.4444444444444446</c:v>
                </c:pt>
                <c:pt idx="2">
                  <c:v>2.7027027027027026</c:v>
                </c:pt>
                <c:pt idx="3">
                  <c:v>0</c:v>
                </c:pt>
                <c:pt idx="4">
                  <c:v>1.9607843137254901</c:v>
                </c:pt>
                <c:pt idx="5">
                  <c:v>1.639344262295082</c:v>
                </c:pt>
                <c:pt idx="6">
                  <c:v>1.639344262295082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9B-4685-A8F2-DEA2476DC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877328"/>
        <c:axId val="1081879128"/>
      </c:lineChart>
      <c:catAx>
        <c:axId val="108187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081879128"/>
        <c:crosses val="autoZero"/>
        <c:auto val="1"/>
        <c:lblAlgn val="ctr"/>
        <c:lblOffset val="100"/>
        <c:noMultiLvlLbl val="0"/>
      </c:catAx>
      <c:valAx>
        <c:axId val="108187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Prozent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08187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Ovar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A01a!$A$59</c:f>
              <c:strCache>
                <c:ptCount val="1"/>
                <c:pt idx="0">
                  <c:v>Carboplatin</c:v>
                </c:pt>
              </c:strCache>
            </c:strRef>
          </c:tx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66"/>
              </a:solidFill>
              <a:ln w="9525">
                <a:solidFill>
                  <a:srgbClr val="006666"/>
                </a:solidFill>
              </a:ln>
              <a:effectLst/>
            </c:spPr>
          </c:marker>
          <c:cat>
            <c:numRef>
              <c:f>A01a!$B$58:$I$58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A01a!$B$59:$I$59</c:f>
              <c:numCache>
                <c:formatCode>General</c:formatCode>
                <c:ptCount val="8"/>
                <c:pt idx="0">
                  <c:v>95.081967213114751</c:v>
                </c:pt>
                <c:pt idx="1">
                  <c:v>93.023255813953483</c:v>
                </c:pt>
                <c:pt idx="2">
                  <c:v>93.939393939393938</c:v>
                </c:pt>
                <c:pt idx="3">
                  <c:v>96.491228070175438</c:v>
                </c:pt>
                <c:pt idx="4">
                  <c:v>95.26627218934911</c:v>
                </c:pt>
                <c:pt idx="5">
                  <c:v>90.217391304347828</c:v>
                </c:pt>
                <c:pt idx="6">
                  <c:v>91.503267973856211</c:v>
                </c:pt>
                <c:pt idx="7">
                  <c:v>83.908045977011497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F-4F70-9D13-189CCD098727}"/>
            </c:ext>
          </c:extLst>
        </c:ser>
        <c:ser>
          <c:idx val="1"/>
          <c:order val="1"/>
          <c:tx>
            <c:strRef>
              <c:f>A01a!$A$60</c:f>
              <c:strCache>
                <c:ptCount val="1"/>
                <c:pt idx="0">
                  <c:v>Cisplatin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CC"/>
              </a:solidFill>
              <a:ln w="9525">
                <a:solidFill>
                  <a:srgbClr val="33CCCC"/>
                </a:solidFill>
              </a:ln>
              <a:effectLst/>
            </c:spPr>
          </c:marker>
          <c:cat>
            <c:numRef>
              <c:f>A01a!$B$58:$I$58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A01a!$B$60:$I$60</c:f>
              <c:numCache>
                <c:formatCode>General</c:formatCode>
                <c:ptCount val="8"/>
                <c:pt idx="0">
                  <c:v>0</c:v>
                </c:pt>
                <c:pt idx="1">
                  <c:v>2.3255813953488373</c:v>
                </c:pt>
                <c:pt idx="2">
                  <c:v>1.2121212121212122</c:v>
                </c:pt>
                <c:pt idx="3">
                  <c:v>1.1695906432748537</c:v>
                </c:pt>
                <c:pt idx="4">
                  <c:v>1.1834319526627219</c:v>
                </c:pt>
                <c:pt idx="5">
                  <c:v>2.1739130434782608</c:v>
                </c:pt>
                <c:pt idx="6">
                  <c:v>1.3071895424836601</c:v>
                </c:pt>
                <c:pt idx="7">
                  <c:v>2.2988505747126435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CF-4F70-9D13-189CCD098727}"/>
            </c:ext>
          </c:extLst>
        </c:ser>
        <c:ser>
          <c:idx val="2"/>
          <c:order val="2"/>
          <c:tx>
            <c:strRef>
              <c:f>A01a!$A$61</c:f>
              <c:strCache>
                <c:ptCount val="1"/>
                <c:pt idx="0">
                  <c:v>Docetaxel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A01a!$B$58:$I$58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A01a!$B$61:$I$61</c:f>
              <c:numCache>
                <c:formatCode>General</c:formatCode>
                <c:ptCount val="8"/>
                <c:pt idx="0">
                  <c:v>6.557377049180328</c:v>
                </c:pt>
                <c:pt idx="1">
                  <c:v>0.77519379844961245</c:v>
                </c:pt>
                <c:pt idx="2">
                  <c:v>0.60606060606060608</c:v>
                </c:pt>
                <c:pt idx="3">
                  <c:v>1.7543859649122806</c:v>
                </c:pt>
                <c:pt idx="4">
                  <c:v>0.59171597633136097</c:v>
                </c:pt>
                <c:pt idx="5">
                  <c:v>1.0869565217391304</c:v>
                </c:pt>
                <c:pt idx="6">
                  <c:v>0.65359477124183007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CF-4F70-9D13-189CCD098727}"/>
            </c:ext>
          </c:extLst>
        </c:ser>
        <c:ser>
          <c:idx val="3"/>
          <c:order val="3"/>
          <c:tx>
            <c:strRef>
              <c:f>A01a!$A$62</c:f>
              <c:strCache>
                <c:ptCount val="1"/>
                <c:pt idx="0">
                  <c:v>Paclitaxel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cat>
            <c:numRef>
              <c:f>A01a!$B$58:$I$58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A01a!$B$62:$I$62</c:f>
              <c:numCache>
                <c:formatCode>General</c:formatCode>
                <c:ptCount val="8"/>
                <c:pt idx="0">
                  <c:v>83.606557377049185</c:v>
                </c:pt>
                <c:pt idx="1">
                  <c:v>78.294573643410843</c:v>
                </c:pt>
                <c:pt idx="2">
                  <c:v>79.393939393939391</c:v>
                </c:pt>
                <c:pt idx="3">
                  <c:v>74.853801169590639</c:v>
                </c:pt>
                <c:pt idx="4">
                  <c:v>75.739644970414204</c:v>
                </c:pt>
                <c:pt idx="5">
                  <c:v>74.456521739130437</c:v>
                </c:pt>
                <c:pt idx="6">
                  <c:v>76.470588235294116</c:v>
                </c:pt>
                <c:pt idx="7">
                  <c:v>73.563218390804593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CF-4F70-9D13-189CCD098727}"/>
            </c:ext>
          </c:extLst>
        </c:ser>
        <c:ser>
          <c:idx val="4"/>
          <c:order val="4"/>
          <c:tx>
            <c:strRef>
              <c:f>A01a!$A$63</c:f>
              <c:strCache>
                <c:ptCount val="1"/>
                <c:pt idx="0">
                  <c:v>Bevacizumab</c:v>
                </c:pt>
              </c:strCache>
            </c:strRef>
          </c:tx>
          <c:spPr>
            <a:ln w="28575" cap="rnd">
              <a:solidFill>
                <a:srgbClr val="0099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CC"/>
              </a:solidFill>
              <a:ln w="9525">
                <a:solidFill>
                  <a:srgbClr val="0099CC"/>
                </a:solidFill>
              </a:ln>
              <a:effectLst/>
            </c:spPr>
          </c:marker>
          <c:cat>
            <c:numRef>
              <c:f>A01a!$B$58:$I$58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A01a!$B$63:$I$63</c:f>
              <c:numCache>
                <c:formatCode>General</c:formatCode>
                <c:ptCount val="8"/>
                <c:pt idx="0">
                  <c:v>29.508196721311474</c:v>
                </c:pt>
                <c:pt idx="1">
                  <c:v>36.434108527131784</c:v>
                </c:pt>
                <c:pt idx="2">
                  <c:v>42.424242424242422</c:v>
                </c:pt>
                <c:pt idx="3">
                  <c:v>31.578947368421051</c:v>
                </c:pt>
                <c:pt idx="4">
                  <c:v>30.76923076923077</c:v>
                </c:pt>
                <c:pt idx="5">
                  <c:v>33.152173913043477</c:v>
                </c:pt>
                <c:pt idx="6">
                  <c:v>43.137254901960787</c:v>
                </c:pt>
                <c:pt idx="7">
                  <c:v>39.080459770114942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CF-4F70-9D13-189CCD098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030312"/>
        <c:axId val="868030672"/>
      </c:lineChart>
      <c:catAx>
        <c:axId val="86803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68030672"/>
        <c:crosses val="autoZero"/>
        <c:auto val="1"/>
        <c:lblAlgn val="ctr"/>
        <c:lblOffset val="100"/>
        <c:noMultiLvlLbl val="0"/>
      </c:catAx>
      <c:valAx>
        <c:axId val="8680306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Prozent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6803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Therapien mit PARP-Inhibitoren</a:t>
            </a:r>
          </a:p>
        </c:rich>
      </c:tx>
      <c:layout>
        <c:manualLayout>
          <c:xMode val="edge"/>
          <c:yMode val="edge"/>
          <c:x val="6.8500000000000005E-2"/>
          <c:y val="4.13223140495867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A01_Substanzen_PER!$A$39</c:f>
              <c:strCache>
                <c:ptCount val="1"/>
                <c:pt idx="0">
                  <c:v>involviertes Peritoneum, ohne Fernmetastasen</c:v>
                </c:pt>
              </c:strCache>
            </c:strRef>
          </c:tx>
          <c:spPr>
            <a:ln w="28575" cap="rnd">
              <a:solidFill>
                <a:srgbClr val="FF99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99"/>
              </a:solidFill>
              <a:ln w="9525">
                <a:solidFill>
                  <a:srgbClr val="FF9999"/>
                </a:solidFill>
              </a:ln>
              <a:effectLst/>
            </c:spPr>
          </c:marker>
          <c:cat>
            <c:strRef>
              <c:f>A01_Substanzen_PER!$B$38:$H$38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A01_Substanzen_PER!$B$39:$H$39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2.1276595744680851</c:v>
                </c:pt>
                <c:pt idx="3">
                  <c:v>15.789473684210526</c:v>
                </c:pt>
                <c:pt idx="4">
                  <c:v>23.913043478260871</c:v>
                </c:pt>
                <c:pt idx="5">
                  <c:v>21.666666666666668</c:v>
                </c:pt>
                <c:pt idx="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80-4B2C-8EBA-D8AA1A084F22}"/>
            </c:ext>
          </c:extLst>
        </c:ser>
        <c:ser>
          <c:idx val="1"/>
          <c:order val="1"/>
          <c:tx>
            <c:strRef>
              <c:f>A01_Substanzen_PER!$A$40</c:f>
              <c:strCache>
                <c:ptCount val="1"/>
                <c:pt idx="0">
                  <c:v>Fernmetastasen</c:v>
                </c:pt>
              </c:strCache>
            </c:strRef>
          </c:tx>
          <c:spPr>
            <a:ln w="28575" cap="rnd">
              <a:solidFill>
                <a:srgbClr val="006666">
                  <a:alpha val="97647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66"/>
              </a:solidFill>
              <a:ln w="9525">
                <a:solidFill>
                  <a:srgbClr val="006666">
                    <a:alpha val="97647"/>
                  </a:srgbClr>
                </a:solidFill>
              </a:ln>
              <a:effectLst/>
            </c:spPr>
          </c:marker>
          <c:cat>
            <c:strRef>
              <c:f>A01_Substanzen_PER!$B$38:$H$38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A01_Substanzen_PER!$B$40:$H$40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4.5454545454545459</c:v>
                </c:pt>
                <c:pt idx="3">
                  <c:v>6</c:v>
                </c:pt>
                <c:pt idx="4">
                  <c:v>13.636363636363635</c:v>
                </c:pt>
                <c:pt idx="5">
                  <c:v>20</c:v>
                </c:pt>
                <c:pt idx="6">
                  <c:v>17.391304347826086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80-4B2C-8EBA-D8AA1A084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693672"/>
        <c:axId val="643698352"/>
      </c:lineChart>
      <c:catAx>
        <c:axId val="64369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43698352"/>
        <c:crosses val="autoZero"/>
        <c:auto val="1"/>
        <c:lblAlgn val="ctr"/>
        <c:lblOffset val="100"/>
        <c:noMultiLvlLbl val="0"/>
      </c:catAx>
      <c:valAx>
        <c:axId val="6436983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Prozent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4369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nebeneinander!$A$9</c:f>
              <c:strCache>
                <c:ptCount val="1"/>
                <c:pt idx="0">
                  <c:v>QI3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numRef>
              <c:f>nebeneinander!$B$8:$I$8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nebeneinander!$B$9:$I$9</c:f>
              <c:numCache>
                <c:formatCode>General</c:formatCode>
                <c:ptCount val="8"/>
                <c:pt idx="0">
                  <c:v>67</c:v>
                </c:pt>
                <c:pt idx="1">
                  <c:v>61</c:v>
                </c:pt>
                <c:pt idx="2">
                  <c:v>59</c:v>
                </c:pt>
                <c:pt idx="3">
                  <c:v>57</c:v>
                </c:pt>
                <c:pt idx="4">
                  <c:v>71</c:v>
                </c:pt>
                <c:pt idx="5">
                  <c:v>64</c:v>
                </c:pt>
                <c:pt idx="6">
                  <c:v>63</c:v>
                </c:pt>
                <c:pt idx="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9-4717-8BC6-619233CFA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5699992"/>
        <c:axId val="935700352"/>
      </c:barChart>
      <c:catAx>
        <c:axId val="93569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35700352"/>
        <c:crosses val="autoZero"/>
        <c:auto val="1"/>
        <c:lblAlgn val="ctr"/>
        <c:lblOffset val="100"/>
        <c:noMultiLvlLbl val="0"/>
      </c:catAx>
      <c:valAx>
        <c:axId val="9357003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Prozent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3569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nebeneinander!$A$3</c:f>
              <c:strCache>
                <c:ptCount val="1"/>
                <c:pt idx="0">
                  <c:v>QI5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numRef>
              <c:f>nebeneinander!$B$1:$I$1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nebeneinander!$B$3:$I$3</c:f>
              <c:numCache>
                <c:formatCode>General</c:formatCode>
                <c:ptCount val="8"/>
                <c:pt idx="0">
                  <c:v>81</c:v>
                </c:pt>
                <c:pt idx="1">
                  <c:v>81</c:v>
                </c:pt>
                <c:pt idx="2">
                  <c:v>83</c:v>
                </c:pt>
                <c:pt idx="3">
                  <c:v>78</c:v>
                </c:pt>
                <c:pt idx="4">
                  <c:v>74</c:v>
                </c:pt>
                <c:pt idx="5">
                  <c:v>82</c:v>
                </c:pt>
                <c:pt idx="6">
                  <c:v>78</c:v>
                </c:pt>
                <c:pt idx="7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3-4C14-87AA-F348A4C45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4031288"/>
        <c:axId val="934030928"/>
      </c:barChart>
      <c:catAx>
        <c:axId val="93403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34030928"/>
        <c:crosses val="autoZero"/>
        <c:auto val="1"/>
        <c:lblAlgn val="ctr"/>
        <c:lblOffset val="100"/>
        <c:noMultiLvlLbl val="0"/>
      </c:catAx>
      <c:valAx>
        <c:axId val="9340309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Prozent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3403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ICD_Jahre_Altersgruppen!$U$2</c:f>
              <c:strCache>
                <c:ptCount val="1"/>
                <c:pt idx="0">
                  <c:v>Vulva (C51)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ICD_Jahre_Altersgruppen!$T$4:$T$17</c:f>
              <c:strCache>
                <c:ptCount val="13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70-74</c:v>
                </c:pt>
                <c:pt idx="10">
                  <c:v>75-79</c:v>
                </c:pt>
                <c:pt idx="11">
                  <c:v>80-84</c:v>
                </c:pt>
                <c:pt idx="12">
                  <c:v>85+</c:v>
                </c:pt>
              </c:strCache>
            </c:strRef>
          </c:cat>
          <c:val>
            <c:numRef>
              <c:f>ICD_Jahre_Altersgruppen!$U$4:$U$17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8</c:v>
                </c:pt>
                <c:pt idx="5">
                  <c:v>11</c:v>
                </c:pt>
                <c:pt idx="6">
                  <c:v>11</c:v>
                </c:pt>
                <c:pt idx="7">
                  <c:v>16</c:v>
                </c:pt>
                <c:pt idx="8">
                  <c:v>16</c:v>
                </c:pt>
                <c:pt idx="9">
                  <c:v>24</c:v>
                </c:pt>
                <c:pt idx="10">
                  <c:v>19</c:v>
                </c:pt>
                <c:pt idx="11">
                  <c:v>26</c:v>
                </c:pt>
                <c:pt idx="1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A-419A-A29F-3894FD67EA53}"/>
            </c:ext>
          </c:extLst>
        </c:ser>
        <c:ser>
          <c:idx val="1"/>
          <c:order val="1"/>
          <c:tx>
            <c:strRef>
              <c:f>ICD_Jahre_Altersgruppen!$V$2</c:f>
              <c:strCache>
                <c:ptCount val="1"/>
                <c:pt idx="0">
                  <c:v>Vagina (C52)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ICD_Jahre_Altersgruppen!$T$4:$T$17</c:f>
              <c:strCache>
                <c:ptCount val="13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70-74</c:v>
                </c:pt>
                <c:pt idx="10">
                  <c:v>75-79</c:v>
                </c:pt>
                <c:pt idx="11">
                  <c:v>80-84</c:v>
                </c:pt>
                <c:pt idx="12">
                  <c:v>85+</c:v>
                </c:pt>
              </c:strCache>
            </c:strRef>
          </c:cat>
          <c:val>
            <c:numRef>
              <c:f>ICD_Jahre_Altersgruppen!$V$4:$V$17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5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A-419A-A29F-3894FD67EA53}"/>
            </c:ext>
          </c:extLst>
        </c:ser>
        <c:ser>
          <c:idx val="2"/>
          <c:order val="2"/>
          <c:tx>
            <c:strRef>
              <c:f>ICD_Jahre_Altersgruppen!$W$2</c:f>
              <c:strCache>
                <c:ptCount val="1"/>
                <c:pt idx="0">
                  <c:v>Zervix (C53)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ICD_Jahre_Altersgruppen!$T$4:$T$17</c:f>
              <c:strCache>
                <c:ptCount val="13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70-74</c:v>
                </c:pt>
                <c:pt idx="10">
                  <c:v>75-79</c:v>
                </c:pt>
                <c:pt idx="11">
                  <c:v>80-84</c:v>
                </c:pt>
                <c:pt idx="12">
                  <c:v>85+</c:v>
                </c:pt>
              </c:strCache>
            </c:strRef>
          </c:cat>
          <c:val>
            <c:numRef>
              <c:f>ICD_Jahre_Altersgruppen!$W$4:$W$17</c:f>
              <c:numCache>
                <c:formatCode>General</c:formatCode>
                <c:ptCount val="14"/>
                <c:pt idx="0">
                  <c:v>0</c:v>
                </c:pt>
                <c:pt idx="1">
                  <c:v>16</c:v>
                </c:pt>
                <c:pt idx="2">
                  <c:v>21</c:v>
                </c:pt>
                <c:pt idx="3">
                  <c:v>22</c:v>
                </c:pt>
                <c:pt idx="4">
                  <c:v>22</c:v>
                </c:pt>
                <c:pt idx="5">
                  <c:v>26</c:v>
                </c:pt>
                <c:pt idx="6">
                  <c:v>20</c:v>
                </c:pt>
                <c:pt idx="7">
                  <c:v>20</c:v>
                </c:pt>
                <c:pt idx="8">
                  <c:v>22</c:v>
                </c:pt>
                <c:pt idx="9">
                  <c:v>17</c:v>
                </c:pt>
                <c:pt idx="10">
                  <c:v>10</c:v>
                </c:pt>
                <c:pt idx="11">
                  <c:v>8</c:v>
                </c:pt>
                <c:pt idx="1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A-419A-A29F-3894FD67EA53}"/>
            </c:ext>
          </c:extLst>
        </c:ser>
        <c:ser>
          <c:idx val="3"/>
          <c:order val="3"/>
          <c:tx>
            <c:strRef>
              <c:f>ICD_Jahre_Altersgruppen!$X$2</c:f>
              <c:strCache>
                <c:ptCount val="1"/>
                <c:pt idx="0">
                  <c:v>Corpus uteri (C54-C55)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cat>
            <c:strRef>
              <c:f>ICD_Jahre_Altersgruppen!$T$4:$T$17</c:f>
              <c:strCache>
                <c:ptCount val="13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70-74</c:v>
                </c:pt>
                <c:pt idx="10">
                  <c:v>75-79</c:v>
                </c:pt>
                <c:pt idx="11">
                  <c:v>80-84</c:v>
                </c:pt>
                <c:pt idx="12">
                  <c:v>85+</c:v>
                </c:pt>
              </c:strCache>
            </c:strRef>
          </c:cat>
          <c:val>
            <c:numRef>
              <c:f>ICD_Jahre_Altersgruppen!$X$4:$X$17</c:f>
              <c:numCache>
                <c:formatCode>General</c:formatCode>
                <c:ptCount val="14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6</c:v>
                </c:pt>
                <c:pt idx="4">
                  <c:v>18</c:v>
                </c:pt>
                <c:pt idx="5">
                  <c:v>29</c:v>
                </c:pt>
                <c:pt idx="6">
                  <c:v>74</c:v>
                </c:pt>
                <c:pt idx="7">
                  <c:v>82</c:v>
                </c:pt>
                <c:pt idx="8">
                  <c:v>91</c:v>
                </c:pt>
                <c:pt idx="9">
                  <c:v>68</c:v>
                </c:pt>
                <c:pt idx="10">
                  <c:v>68</c:v>
                </c:pt>
                <c:pt idx="11">
                  <c:v>64</c:v>
                </c:pt>
                <c:pt idx="1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6A-419A-A29F-3894FD67EA53}"/>
            </c:ext>
          </c:extLst>
        </c:ser>
        <c:ser>
          <c:idx val="4"/>
          <c:order val="4"/>
          <c:tx>
            <c:strRef>
              <c:f>ICD_Jahre_Altersgruppen!$Y$2</c:f>
              <c:strCache>
                <c:ptCount val="1"/>
                <c:pt idx="0">
                  <c:v>Ovar (C56)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strRef>
              <c:f>ICD_Jahre_Altersgruppen!$T$4:$T$17</c:f>
              <c:strCache>
                <c:ptCount val="13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  <c:pt idx="9">
                  <c:v>70-74</c:v>
                </c:pt>
                <c:pt idx="10">
                  <c:v>75-79</c:v>
                </c:pt>
                <c:pt idx="11">
                  <c:v>80-84</c:v>
                </c:pt>
                <c:pt idx="12">
                  <c:v>85+</c:v>
                </c:pt>
              </c:strCache>
            </c:strRef>
          </c:cat>
          <c:val>
            <c:numRef>
              <c:f>ICD_Jahre_Altersgruppen!$Y$4:$Y$17</c:f>
              <c:numCache>
                <c:formatCode>General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  <c:pt idx="4">
                  <c:v>15</c:v>
                </c:pt>
                <c:pt idx="5">
                  <c:v>14</c:v>
                </c:pt>
                <c:pt idx="6">
                  <c:v>36</c:v>
                </c:pt>
                <c:pt idx="7">
                  <c:v>38</c:v>
                </c:pt>
                <c:pt idx="8">
                  <c:v>42</c:v>
                </c:pt>
                <c:pt idx="9">
                  <c:v>38</c:v>
                </c:pt>
                <c:pt idx="10">
                  <c:v>33</c:v>
                </c:pt>
                <c:pt idx="11">
                  <c:v>31</c:v>
                </c:pt>
                <c:pt idx="1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6A-419A-A29F-3894FD67E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753872"/>
        <c:axId val="993757112"/>
      </c:barChart>
      <c:catAx>
        <c:axId val="993753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ail"/>
                    <a:ea typeface="+mn-ea"/>
                    <a:cs typeface="+mn-cs"/>
                  </a:defRPr>
                </a:pPr>
                <a:r>
                  <a:rPr lang="en-US"/>
                  <a:t>Altersgruppen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ail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ail"/>
                <a:ea typeface="+mn-ea"/>
                <a:cs typeface="+mn-cs"/>
              </a:defRPr>
            </a:pPr>
            <a:endParaRPr lang="de-DE"/>
          </a:p>
        </c:txPr>
        <c:crossAx val="993757112"/>
        <c:crosses val="autoZero"/>
        <c:auto val="1"/>
        <c:lblAlgn val="ctr"/>
        <c:lblOffset val="100"/>
        <c:noMultiLvlLbl val="0"/>
      </c:catAx>
      <c:valAx>
        <c:axId val="99375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ail"/>
                    <a:ea typeface="+mn-ea"/>
                    <a:cs typeface="+mn-cs"/>
                  </a:defRPr>
                </a:pPr>
                <a:r>
                  <a:rPr lang="de-DE"/>
                  <a:t>Neuerkrankungen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ail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ail"/>
                <a:ea typeface="+mn-ea"/>
                <a:cs typeface="+mn-cs"/>
              </a:defRPr>
            </a:pPr>
            <a:endParaRPr lang="de-DE"/>
          </a:p>
        </c:txPr>
        <c:crossAx val="99375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ail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ail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892819408926"/>
          <c:y val="2.7656282017763895E-2"/>
          <c:w val="0.77566358906784483"/>
          <c:h val="0.851563301395873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FIGO!$A$12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strRef>
              <c:f>FIGO!$B$11:$F$11</c:f>
              <c:strCache>
                <c:ptCount val="5"/>
                <c:pt idx="0">
                  <c:v>C51</c:v>
                </c:pt>
                <c:pt idx="1">
                  <c:v>C52</c:v>
                </c:pt>
                <c:pt idx="2">
                  <c:v>C53</c:v>
                </c:pt>
                <c:pt idx="3">
                  <c:v>C54-C55</c:v>
                </c:pt>
                <c:pt idx="4">
                  <c:v>C56</c:v>
                </c:pt>
              </c:strCache>
            </c:strRef>
          </c:cat>
          <c:val>
            <c:numRef>
              <c:f>FIGO!$B$12:$F$12</c:f>
              <c:numCache>
                <c:formatCode>General</c:formatCode>
                <c:ptCount val="5"/>
                <c:pt idx="0">
                  <c:v>64.646464646464651</c:v>
                </c:pt>
                <c:pt idx="1">
                  <c:v>0</c:v>
                </c:pt>
                <c:pt idx="2">
                  <c:v>46.376811594202898</c:v>
                </c:pt>
                <c:pt idx="3">
                  <c:v>68.771929824561411</c:v>
                </c:pt>
                <c:pt idx="4">
                  <c:v>23.923444976076556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A-4317-A85F-E99AC16393D6}"/>
            </c:ext>
          </c:extLst>
        </c:ser>
        <c:ser>
          <c:idx val="1"/>
          <c:order val="1"/>
          <c:tx>
            <c:strRef>
              <c:f>FIGO!$A$13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FIGO!$B$11:$F$11</c:f>
              <c:strCache>
                <c:ptCount val="5"/>
                <c:pt idx="0">
                  <c:v>C51</c:v>
                </c:pt>
                <c:pt idx="1">
                  <c:v>C52</c:v>
                </c:pt>
                <c:pt idx="2">
                  <c:v>C53</c:v>
                </c:pt>
                <c:pt idx="3">
                  <c:v>C54-C55</c:v>
                </c:pt>
                <c:pt idx="4">
                  <c:v>C56</c:v>
                </c:pt>
              </c:strCache>
            </c:strRef>
          </c:cat>
          <c:val>
            <c:numRef>
              <c:f>FIGO!$B$13:$F$13</c:f>
              <c:numCache>
                <c:formatCode>General</c:formatCode>
                <c:ptCount val="5"/>
                <c:pt idx="0">
                  <c:v>3.0303030303030303</c:v>
                </c:pt>
                <c:pt idx="1">
                  <c:v>0</c:v>
                </c:pt>
                <c:pt idx="2">
                  <c:v>13.768115942028986</c:v>
                </c:pt>
                <c:pt idx="3">
                  <c:v>6.666666666666667</c:v>
                </c:pt>
                <c:pt idx="4">
                  <c:v>8.133971291866029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A-4317-A85F-E99AC16393D6}"/>
            </c:ext>
          </c:extLst>
        </c:ser>
        <c:ser>
          <c:idx val="2"/>
          <c:order val="2"/>
          <c:tx>
            <c:strRef>
              <c:f>FIGO!$A$14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FIGO!$B$11:$F$11</c:f>
              <c:strCache>
                <c:ptCount val="5"/>
                <c:pt idx="0">
                  <c:v>C51</c:v>
                </c:pt>
                <c:pt idx="1">
                  <c:v>C52</c:v>
                </c:pt>
                <c:pt idx="2">
                  <c:v>C53</c:v>
                </c:pt>
                <c:pt idx="3">
                  <c:v>C54-C55</c:v>
                </c:pt>
                <c:pt idx="4">
                  <c:v>C56</c:v>
                </c:pt>
              </c:strCache>
            </c:strRef>
          </c:cat>
          <c:val>
            <c:numRef>
              <c:f>FIGO!$B$14:$F$14</c:f>
              <c:numCache>
                <c:formatCode>General</c:formatCode>
                <c:ptCount val="5"/>
                <c:pt idx="0">
                  <c:v>28.28282828282828</c:v>
                </c:pt>
                <c:pt idx="1">
                  <c:v>50</c:v>
                </c:pt>
                <c:pt idx="2">
                  <c:v>23.913043478260871</c:v>
                </c:pt>
                <c:pt idx="3">
                  <c:v>15.087719298245613</c:v>
                </c:pt>
                <c:pt idx="4">
                  <c:v>34.449760765550238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8A-4317-A85F-E99AC16393D6}"/>
            </c:ext>
          </c:extLst>
        </c:ser>
        <c:ser>
          <c:idx val="3"/>
          <c:order val="3"/>
          <c:tx>
            <c:strRef>
              <c:f>FIGO!$A$15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FIGO!$B$11:$F$11</c:f>
              <c:strCache>
                <c:ptCount val="5"/>
                <c:pt idx="0">
                  <c:v>C51</c:v>
                </c:pt>
                <c:pt idx="1">
                  <c:v>C52</c:v>
                </c:pt>
                <c:pt idx="2">
                  <c:v>C53</c:v>
                </c:pt>
                <c:pt idx="3">
                  <c:v>C54-C55</c:v>
                </c:pt>
                <c:pt idx="4">
                  <c:v>C56</c:v>
                </c:pt>
              </c:strCache>
            </c:strRef>
          </c:cat>
          <c:val>
            <c:numRef>
              <c:f>FIGO!$B$15:$F$15</c:f>
              <c:numCache>
                <c:formatCode>General</c:formatCode>
                <c:ptCount val="5"/>
                <c:pt idx="0">
                  <c:v>4.0404040404040407</c:v>
                </c:pt>
                <c:pt idx="1">
                  <c:v>50</c:v>
                </c:pt>
                <c:pt idx="2">
                  <c:v>15.942028985507244</c:v>
                </c:pt>
                <c:pt idx="3">
                  <c:v>9.4736842105263168</c:v>
                </c:pt>
                <c:pt idx="4">
                  <c:v>33.492822966507177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8A-4317-A85F-E99AC1639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0124768"/>
        <c:axId val="760126568"/>
      </c:barChart>
      <c:catAx>
        <c:axId val="76012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60126568"/>
        <c:crosses val="autoZero"/>
        <c:auto val="1"/>
        <c:lblAlgn val="ctr"/>
        <c:lblOffset val="100"/>
        <c:noMultiLvlLbl val="0"/>
      </c:catAx>
      <c:valAx>
        <c:axId val="76012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6012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C51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Therapien_1!$H$2</c:f>
              <c:strCache>
                <c:ptCount val="1"/>
                <c:pt idx="0">
                  <c:v>OP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strRef>
              <c:f>Therapien_1!$G$3:$G$6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Therapien_1!$H$3:$H$6</c:f>
              <c:numCache>
                <c:formatCode>General</c:formatCode>
                <c:ptCount val="4"/>
                <c:pt idx="0">
                  <c:v>80.519480519480524</c:v>
                </c:pt>
                <c:pt idx="1">
                  <c:v>57.142857142857139</c:v>
                </c:pt>
                <c:pt idx="2">
                  <c:v>55.555555555555557</c:v>
                </c:pt>
                <c:pt idx="3">
                  <c:v>45.454545454545453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C-49A7-8A71-7094B571D2BE}"/>
            </c:ext>
          </c:extLst>
        </c:ser>
        <c:ser>
          <c:idx val="1"/>
          <c:order val="1"/>
          <c:tx>
            <c:strRef>
              <c:f>Therapien_1!$I$2</c:f>
              <c:strCache>
                <c:ptCount val="1"/>
                <c:pt idx="0">
                  <c:v>Strahlentherapie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Therapien_1!$G$3:$G$6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Therapien_1!$I$3:$I$6</c:f>
              <c:numCache>
                <c:formatCode>General</c:formatCode>
                <c:ptCount val="4"/>
                <c:pt idx="0">
                  <c:v>6.4935064935064926</c:v>
                </c:pt>
                <c:pt idx="1">
                  <c:v>0</c:v>
                </c:pt>
                <c:pt idx="2">
                  <c:v>50</c:v>
                </c:pt>
                <c:pt idx="3">
                  <c:v>45.454545454545453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C-49A7-8A71-7094B571D2BE}"/>
            </c:ext>
          </c:extLst>
        </c:ser>
        <c:ser>
          <c:idx val="2"/>
          <c:order val="2"/>
          <c:tx>
            <c:strRef>
              <c:f>Therapien_1!$J$2</c:f>
              <c:strCache>
                <c:ptCount val="1"/>
                <c:pt idx="0">
                  <c:v>Systemtherapie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Therapien_1!$G$3:$G$6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Therapien_1!$J$3:$J$6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27.27272727272727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C-49A7-8A71-7094B571D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6918760"/>
        <c:axId val="946917680"/>
      </c:barChart>
      <c:catAx>
        <c:axId val="94691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46917680"/>
        <c:crosses val="autoZero"/>
        <c:auto val="1"/>
        <c:lblAlgn val="ctr"/>
        <c:lblOffset val="100"/>
        <c:noMultiLvlLbl val="0"/>
      </c:catAx>
      <c:valAx>
        <c:axId val="9469176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4691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C52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Therapien_1!$H$9</c:f>
              <c:strCache>
                <c:ptCount val="1"/>
                <c:pt idx="0">
                  <c:v>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Therapien_1!$G$10:$G$13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Therapien_1!$H$10:$H$13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D-497F-8344-BFCA207F8E93}"/>
            </c:ext>
          </c:extLst>
        </c:ser>
        <c:ser>
          <c:idx val="1"/>
          <c:order val="1"/>
          <c:tx>
            <c:strRef>
              <c:f>Therapien_1!$I$9</c:f>
              <c:strCache>
                <c:ptCount val="1"/>
                <c:pt idx="0">
                  <c:v>Strahlentherapie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Therapien_1!$G$10:$G$13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Therapien_1!$I$10:$I$13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D-497F-8344-BFCA207F8E93}"/>
            </c:ext>
          </c:extLst>
        </c:ser>
        <c:ser>
          <c:idx val="2"/>
          <c:order val="2"/>
          <c:tx>
            <c:strRef>
              <c:f>Therapien_1!$J$9</c:f>
              <c:strCache>
                <c:ptCount val="1"/>
                <c:pt idx="0">
                  <c:v>Systemtherapie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Therapien_1!$G$10:$G$13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Therapien_1!$J$10:$J$13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D-497F-8344-BFCA207F8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420624"/>
        <c:axId val="746419184"/>
      </c:barChart>
      <c:catAx>
        <c:axId val="74642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46419184"/>
        <c:crosses val="autoZero"/>
        <c:auto val="1"/>
        <c:lblAlgn val="ctr"/>
        <c:lblOffset val="100"/>
        <c:noMultiLvlLbl val="0"/>
      </c:catAx>
      <c:valAx>
        <c:axId val="746419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4642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C53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Therapien_1!$H$16</c:f>
              <c:strCache>
                <c:ptCount val="1"/>
                <c:pt idx="0">
                  <c:v>OP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strRef>
              <c:f>Therapien_1!$G$17:$G$20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Therapien_1!$H$17:$H$20</c:f>
              <c:numCache>
                <c:formatCode>General</c:formatCode>
                <c:ptCount val="4"/>
                <c:pt idx="0">
                  <c:v>79.6875</c:v>
                </c:pt>
                <c:pt idx="1">
                  <c:v>63.157894736842103</c:v>
                </c:pt>
                <c:pt idx="2">
                  <c:v>60.606060606060609</c:v>
                </c:pt>
                <c:pt idx="3">
                  <c:v>31.818181818181817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E-427D-8993-1A46A09189DD}"/>
            </c:ext>
          </c:extLst>
        </c:ser>
        <c:ser>
          <c:idx val="1"/>
          <c:order val="1"/>
          <c:tx>
            <c:strRef>
              <c:f>Therapien_1!$I$16</c:f>
              <c:strCache>
                <c:ptCount val="1"/>
                <c:pt idx="0">
                  <c:v>Strahlentherapie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Therapien_1!$G$17:$G$20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Therapien_1!$I$17:$I$20</c:f>
              <c:numCache>
                <c:formatCode>General</c:formatCode>
                <c:ptCount val="4"/>
                <c:pt idx="0">
                  <c:v>12.5</c:v>
                </c:pt>
                <c:pt idx="1">
                  <c:v>63.157894736842103</c:v>
                </c:pt>
                <c:pt idx="2">
                  <c:v>48.484848484848484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E-427D-8993-1A46A09189DD}"/>
            </c:ext>
          </c:extLst>
        </c:ser>
        <c:ser>
          <c:idx val="2"/>
          <c:order val="2"/>
          <c:tx>
            <c:strRef>
              <c:f>Therapien_1!$J$16</c:f>
              <c:strCache>
                <c:ptCount val="1"/>
                <c:pt idx="0">
                  <c:v>Systemtherapie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Therapien_1!$G$17:$G$20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Therapien_1!$J$17:$J$20</c:f>
              <c:numCache>
                <c:formatCode>General</c:formatCode>
                <c:ptCount val="4"/>
                <c:pt idx="0">
                  <c:v>6.25</c:v>
                </c:pt>
                <c:pt idx="1">
                  <c:v>52.631578947368418</c:v>
                </c:pt>
                <c:pt idx="2">
                  <c:v>51.515151515151516</c:v>
                </c:pt>
                <c:pt idx="3">
                  <c:v>45.454545454545453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E-427D-8993-1A46A0918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974200"/>
        <c:axId val="753972760"/>
      </c:barChart>
      <c:catAx>
        <c:axId val="75397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53972760"/>
        <c:crosses val="autoZero"/>
        <c:auto val="1"/>
        <c:lblAlgn val="ctr"/>
        <c:lblOffset val="100"/>
        <c:noMultiLvlLbl val="0"/>
      </c:catAx>
      <c:valAx>
        <c:axId val="7539727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5397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C56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Therapien_1!$H$30</c:f>
              <c:strCache>
                <c:ptCount val="1"/>
                <c:pt idx="0">
                  <c:v>OP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strRef>
              <c:f>Therapien_1!$G$31:$G$34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Therapien_1!$H$31:$H$34</c:f>
              <c:numCache>
                <c:formatCode>General</c:formatCode>
                <c:ptCount val="4"/>
                <c:pt idx="0">
                  <c:v>72</c:v>
                </c:pt>
                <c:pt idx="1">
                  <c:v>58.82352941176471</c:v>
                </c:pt>
                <c:pt idx="2">
                  <c:v>56.944444444444443</c:v>
                </c:pt>
                <c:pt idx="3">
                  <c:v>47.142857142857139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4-4610-868E-0475134800DF}"/>
            </c:ext>
          </c:extLst>
        </c:ser>
        <c:ser>
          <c:idx val="1"/>
          <c:order val="1"/>
          <c:tx>
            <c:strRef>
              <c:f>Therapien_1!$I$30</c:f>
              <c:strCache>
                <c:ptCount val="1"/>
                <c:pt idx="0">
                  <c:v>Strahlentherapie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Therapien_1!$G$31:$G$34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Therapien_1!$I$31:$I$34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4-4610-868E-0475134800DF}"/>
            </c:ext>
          </c:extLst>
        </c:ser>
        <c:ser>
          <c:idx val="2"/>
          <c:order val="2"/>
          <c:tx>
            <c:strRef>
              <c:f>Therapien_1!$J$30</c:f>
              <c:strCache>
                <c:ptCount val="1"/>
                <c:pt idx="0">
                  <c:v>Systemtherapie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Therapien_1!$G$31:$G$34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Therapien_1!$J$31:$J$34</c:f>
              <c:numCache>
                <c:formatCode>General</c:formatCode>
                <c:ptCount val="4"/>
                <c:pt idx="0">
                  <c:v>32</c:v>
                </c:pt>
                <c:pt idx="1">
                  <c:v>58.82352941176471</c:v>
                </c:pt>
                <c:pt idx="2">
                  <c:v>58.333333333333336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4-4610-868E-047513480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215968"/>
        <c:axId val="623216328"/>
      </c:barChart>
      <c:catAx>
        <c:axId val="62321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3216328"/>
        <c:crosses val="autoZero"/>
        <c:auto val="1"/>
        <c:lblAlgn val="ctr"/>
        <c:lblOffset val="100"/>
        <c:noMultiLvlLbl val="0"/>
      </c:catAx>
      <c:valAx>
        <c:axId val="623216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321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C54-C55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Therapien_1!$H$23</c:f>
              <c:strCache>
                <c:ptCount val="1"/>
                <c:pt idx="0">
                  <c:v>OP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strRef>
              <c:f>Therapien_1!$G$24:$G$27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Therapien_1!$H$24:$H$27</c:f>
              <c:numCache>
                <c:formatCode>General</c:formatCode>
                <c:ptCount val="4"/>
                <c:pt idx="0">
                  <c:v>74.489795918367349</c:v>
                </c:pt>
                <c:pt idx="1">
                  <c:v>89.473684210526315</c:v>
                </c:pt>
                <c:pt idx="2">
                  <c:v>76.744186046511629</c:v>
                </c:pt>
                <c:pt idx="3">
                  <c:v>51.851851851851848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6-4FCD-B0CA-AAA5C73AFE48}"/>
            </c:ext>
          </c:extLst>
        </c:ser>
        <c:ser>
          <c:idx val="1"/>
          <c:order val="1"/>
          <c:tx>
            <c:strRef>
              <c:f>Therapien_1!$I$23</c:f>
              <c:strCache>
                <c:ptCount val="1"/>
                <c:pt idx="0">
                  <c:v>Strahlentherapie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Therapien_1!$G$24:$G$27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Therapien_1!$I$24:$I$27</c:f>
              <c:numCache>
                <c:formatCode>General</c:formatCode>
                <c:ptCount val="4"/>
                <c:pt idx="0">
                  <c:v>23.979591836734691</c:v>
                </c:pt>
                <c:pt idx="1">
                  <c:v>57.894736842105267</c:v>
                </c:pt>
                <c:pt idx="2">
                  <c:v>58.139534883720934</c:v>
                </c:pt>
                <c:pt idx="3">
                  <c:v>29.629629629629626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6-4FCD-B0CA-AAA5C73AFE48}"/>
            </c:ext>
          </c:extLst>
        </c:ser>
        <c:ser>
          <c:idx val="2"/>
          <c:order val="2"/>
          <c:tx>
            <c:strRef>
              <c:f>Therapien_1!$J$23</c:f>
              <c:strCache>
                <c:ptCount val="1"/>
                <c:pt idx="0">
                  <c:v>Systemtherapie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Therapien_1!$G$24:$G$27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Therapien_1!$J$24:$J$27</c:f>
              <c:numCache>
                <c:formatCode>General</c:formatCode>
                <c:ptCount val="4"/>
                <c:pt idx="0">
                  <c:v>3.5714285714285712</c:v>
                </c:pt>
                <c:pt idx="1">
                  <c:v>15.789473684210526</c:v>
                </c:pt>
                <c:pt idx="2">
                  <c:v>37.209302325581397</c:v>
                </c:pt>
                <c:pt idx="3">
                  <c:v>40.74074074074074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36-4FCD-B0CA-AAA5C73AF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605888"/>
        <c:axId val="934972120"/>
      </c:barChart>
      <c:catAx>
        <c:axId val="9506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34972120"/>
        <c:crosses val="autoZero"/>
        <c:auto val="1"/>
        <c:lblAlgn val="ctr"/>
        <c:lblOffset val="100"/>
        <c:noMultiLvlLbl val="0"/>
      </c:catAx>
      <c:valAx>
        <c:axId val="93497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5060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A02b!$A$17</c:f>
              <c:strCache>
                <c:ptCount val="1"/>
                <c:pt idx="0">
                  <c:v>offenchirurgisch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cat>
            <c:numRef>
              <c:f>A02b!$B$16:$I$16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A02b!$B$17:$I$17</c:f>
              <c:numCache>
                <c:formatCode>General</c:formatCode>
                <c:ptCount val="8"/>
                <c:pt idx="0">
                  <c:v>42.792792792792795</c:v>
                </c:pt>
                <c:pt idx="1">
                  <c:v>42.307692307692307</c:v>
                </c:pt>
                <c:pt idx="2">
                  <c:v>45.205479452054789</c:v>
                </c:pt>
                <c:pt idx="3">
                  <c:v>43.04347826086957</c:v>
                </c:pt>
                <c:pt idx="4">
                  <c:v>39.63963963963964</c:v>
                </c:pt>
                <c:pt idx="5">
                  <c:v>36.480686695278969</c:v>
                </c:pt>
                <c:pt idx="6">
                  <c:v>35.510204081632651</c:v>
                </c:pt>
                <c:pt idx="7">
                  <c:v>30.061349693251532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D-4AA2-AF14-DEA6F9CA997D}"/>
            </c:ext>
          </c:extLst>
        </c:ser>
        <c:ser>
          <c:idx val="1"/>
          <c:order val="1"/>
          <c:tx>
            <c:strRef>
              <c:f>A02b!$A$18</c:f>
              <c:strCache>
                <c:ptCount val="1"/>
                <c:pt idx="0">
                  <c:v>laparoskopisch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numRef>
              <c:f>A02b!$B$16:$I$16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A02b!$B$18:$I$18</c:f>
              <c:numCache>
                <c:formatCode>General</c:formatCode>
                <c:ptCount val="8"/>
                <c:pt idx="0">
                  <c:v>57.207207207207212</c:v>
                </c:pt>
                <c:pt idx="1">
                  <c:v>57.692307692307686</c:v>
                </c:pt>
                <c:pt idx="2">
                  <c:v>54.794520547945204</c:v>
                </c:pt>
                <c:pt idx="3">
                  <c:v>56.956521739130437</c:v>
                </c:pt>
                <c:pt idx="4">
                  <c:v>60.360360360360367</c:v>
                </c:pt>
                <c:pt idx="5">
                  <c:v>63.519313304721024</c:v>
                </c:pt>
                <c:pt idx="6">
                  <c:v>64.489795918367349</c:v>
                </c:pt>
                <c:pt idx="7">
                  <c:v>69.938650306748457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D-4AA2-AF14-DEA6F9CA9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043632"/>
        <c:axId val="868041112"/>
      </c:barChart>
      <c:catAx>
        <c:axId val="8680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68041112"/>
        <c:crosses val="autoZero"/>
        <c:auto val="1"/>
        <c:lblAlgn val="ctr"/>
        <c:lblOffset val="100"/>
        <c:noMultiLvlLbl val="0"/>
      </c:catAx>
      <c:valAx>
        <c:axId val="86804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6804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F8D2F-AD11-5E4E-9305-58FF77063D64}" type="datetimeFigureOut">
              <a:rPr lang="de-DE" smtClean="0"/>
              <a:t>02.06.2025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CE46D-2DCF-E04D-B1FD-7C362497F0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7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AE074-6A71-0467-F340-3EF565C82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A45FAE1-F6A4-7457-04C3-260B7601D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EACB82-7245-CEA2-1439-75BE200CA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E07751-E477-BD12-8148-2E651CFEA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28DFF-E63E-4567-871F-289ED6F6DB7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0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7D937-93CB-303B-4DA1-D4098C50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06260F-7959-5DB7-7875-C42C6C4AE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CE7356-7398-FBCF-BE98-F5ABE3F09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076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1927-9069-7694-F148-C5FA5C79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6192A2-EC3C-D87F-429F-654982EDE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AD3FA90-55DC-5694-E826-323A6E884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462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481D-B813-BDC0-1506-98D37B789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17B44F-A0A4-CC55-F36E-A2D7334DC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D39C94-0541-E772-3CBB-0E06EA8DE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692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CF050-E437-BF04-85DC-EF65DF7E4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B95F98-C211-D855-EADA-42116C766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3F228E-EE7F-DDF4-A479-748CBCF4D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41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61D5-F89D-867A-D54B-6D95B203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BCC9187-F2C9-26CA-3312-68D91DBC1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E05DA1F-A7A7-2738-3085-D24420446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59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AE903-A0F8-8D7A-8C2D-A4E411D3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04FA01D-3A24-FD4E-67F0-394B10FE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2FBD44-9ED1-7587-4502-56B40BAD8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Datenbereitstellung zur Forschung durch Dritte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Vorklärung/ Antragstellung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Datenbereitstellung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/>
              <a:t>Übermittelte Datensätze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Outcome/ Publikationen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579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270D1-9DBF-5508-DE41-6E2A1E85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B03ABB0-C23E-6C7E-11C7-A8A45544C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138DBE-B4F0-597D-95CD-BC36A3F39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33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67E7-CB12-71D2-1C91-0C4FFCD7A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4232B6-0A47-1048-CE4A-8A8E266A3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C9CC8B7-E8FA-4D70-8B3A-788ED7946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47847E-DDA0-15E1-E315-B41C70997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9EDD-7E7C-014B-A248-6CB8541A311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920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00F7B-84CB-F61A-3EDC-7EA123E0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08BD18-28F7-AC75-9B94-C846365A4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58AE6B-2A71-7073-DE25-45842F787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33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B486A-5A82-886B-9905-06C43C6A1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25616AF-E92C-0289-DB2B-F11E15A8D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379C8D-08D8-8E50-663A-59EA4E3B7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07C4B8-F4C6-5704-A0EC-AD124F5DF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9EDD-7E7C-014B-A248-6CB8541A311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53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28DFF-E63E-4567-871F-289ED6F6DB7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7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CE96-CADB-20FC-A553-8ECE3C219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119F19E-F65C-C5B1-F4B9-66EB8CCFD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F359DE-5810-DB4C-D82E-CC00A8ADF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C367C4-F713-37D7-4D4A-1A76F7835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9EDD-7E7C-014B-A248-6CB8541A311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239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EB10C-C77C-A6AD-DEF6-BC3E70CB9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F185FA-7880-DC05-A74D-E2DCD9A04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7BC4ED2-E123-3AB9-4921-FD062DA16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171D85-6B7B-7C27-B58A-37F04BBBD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9EDD-7E7C-014B-A248-6CB8541A311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355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86851-EDA6-1B3B-6CCD-E4BC46517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043117-D3B6-582B-D490-EDA8BAB29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DFBBC2-C45C-FC5B-2724-E6596AF2D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04926F-EEDE-9FC9-E8C6-F9E2A3462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9EDD-7E7C-014B-A248-6CB8541A311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678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373C1-C435-5F7D-36B1-A39637805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A3806A-85A5-38E8-22DC-64B2CDC43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756235-2737-8DDC-4885-05A887606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F2E6A5-CB55-7E05-20CC-0F3102BE7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9EDD-7E7C-014B-A248-6CB8541A311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82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9EDD-7E7C-014B-A248-6CB8541A31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737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9EDD-7E7C-014B-A248-6CB8541A31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0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D019A-C172-5F7D-1009-2C43D8AE4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24BC5C-CBFA-73B0-DDD1-D29A83E60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AFD8A78-3557-517E-CDB9-0A2AB252D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3FC29F-5723-6B41-1C22-AD1BE5383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9EDD-7E7C-014B-A248-6CB8541A31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10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FF4A4-0FED-186C-D8B2-A2C0EC76B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AC7A60-BC3D-D486-D5E4-AAFC83713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5218A26-22B9-43B8-0659-4ED8EB57F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441FA-5E18-D34F-EFE8-30BF72592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9EDD-7E7C-014B-A248-6CB8541A31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548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D401D-D551-4B9F-C6A3-C7F817D43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344A026-D150-3C48-D78D-453884747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7060042-454C-991E-AF6D-DCE413E69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8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E46D-2DCF-E04D-B1FD-7C362497F059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28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28DFF-E63E-4567-871F-289ED6F6DB7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64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17FA6-AF43-C910-0906-35B4D35D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4163D0-3F72-EDA4-5287-AF5447639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927578-600B-3274-F05E-9CCD77787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E23EAD-86DB-F202-6A86-0B80990DB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28DFF-E63E-4567-871F-289ED6F6DB7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52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B36D1-9CD8-63AD-A12B-859EB2897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F64415-5D38-1CDA-3B0D-3EB3F0968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0583CBA-992F-A6CB-3705-3CF7A3321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36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6B15A-0BFF-D01D-CE9D-26F09B8F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B271FE0-3BF4-14FB-4B0F-BC025B13B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987372E-E074-2F34-7132-71D2D52CF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Datenbereitstellung zur Forschung durch Dritte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Vorklärung/ Antragstellung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Datenbereitstellung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/>
              <a:t>Übermittelte Datensätze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Outcome/ Publikationen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10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64B3B-09F2-F5CC-F08E-2A50E2075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DC8E1B-E6FD-37A5-B364-C8E1E4AB3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C5D4CEA-29C5-9468-168D-5999CC1D7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13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73CDE-12F7-A7F6-2AF4-E561DB90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BB8715-2DEF-F09B-4A10-72C2FEBFF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151D73-BD4B-746B-9062-6FB3ACD69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92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75F3C-059E-7526-0CE5-0FB8C5B5C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5ED0609-2475-55DF-57C2-B9CB9288A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5A51FB-03F8-F831-A6D7-426F44A1D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2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5997AC6-F14C-DD44-FCFC-86E3BBFCC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863464E-38AE-B5AD-1818-64C1132D98E5}"/>
              </a:ext>
            </a:extLst>
          </p:cNvPr>
          <p:cNvSpPr/>
          <p:nvPr userDrawn="1"/>
        </p:nvSpPr>
        <p:spPr>
          <a:xfrm>
            <a:off x="384361" y="4237726"/>
            <a:ext cx="11423275" cy="210841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57325E-4261-96F4-5EDA-07F60DF567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53692" y="511864"/>
            <a:ext cx="4118125" cy="7192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D7954A-3628-7A76-C731-95D4E16CA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88" y="4446424"/>
            <a:ext cx="11095620" cy="1210507"/>
          </a:xfr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59E5A1-6E54-3818-AB4C-75A30A1A8B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187" y="5749447"/>
            <a:ext cx="11095619" cy="50417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tunda Hair-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Zusatzinformationen // Datum: </a:t>
            </a:r>
            <a:r>
              <a:rPr lang="de-DE" dirty="0" err="1"/>
              <a:t>xx.xx.xxxx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98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24B4A03-7D8D-C0CE-4C5A-07896036526B}"/>
              </a:ext>
            </a:extLst>
          </p:cNvPr>
          <p:cNvSpPr/>
          <p:nvPr userDrawn="1"/>
        </p:nvSpPr>
        <p:spPr>
          <a:xfrm flipH="1">
            <a:off x="0" y="0"/>
            <a:ext cx="4052400" cy="6858000"/>
          </a:xfrm>
          <a:prstGeom prst="rect">
            <a:avLst/>
          </a:prstGeom>
          <a:solidFill>
            <a:schemeClr val="accent1">
              <a:alpha val="95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CC4CC71-D26B-3860-4533-8D9367A346BC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9D245-529C-F92C-6898-578573DF2FDD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54ADA64-64DE-2BBE-11EC-260E797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CFE676C-0103-DE54-0446-8B645EE49F6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B8ABA32-0FD4-3CB3-35C8-83D2ECCB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2839218" cy="3730084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accent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E06CACDA-12F4-BDA9-6DE2-51BB780E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4000" y="572400"/>
            <a:ext cx="6840000" cy="57600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chemeClr val="tx1"/>
                </a:solidFill>
                <a:latin typeface="Rotunda Hair-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552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 links, frei nutz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24B4A03-7D8D-C0CE-4C5A-07896036526B}"/>
              </a:ext>
            </a:extLst>
          </p:cNvPr>
          <p:cNvSpPr/>
          <p:nvPr userDrawn="1"/>
        </p:nvSpPr>
        <p:spPr>
          <a:xfrm flipH="1">
            <a:off x="0" y="0"/>
            <a:ext cx="4052400" cy="6858000"/>
          </a:xfrm>
          <a:prstGeom prst="rect">
            <a:avLst/>
          </a:prstGeom>
          <a:solidFill>
            <a:schemeClr val="accent1">
              <a:alpha val="95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CC4CC71-D26B-3860-4533-8D9367A346BC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9D245-529C-F92C-6898-578573DF2FDD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54ADA64-64DE-2BBE-11EC-260E797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1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CFE676C-0103-DE54-0446-8B645EE49F6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B8ABA32-0FD4-3CB3-35C8-83D2ECCB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2839218" cy="3730084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accent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809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Fuß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15A80D8-3DF4-1E9D-7FC5-5D86F381FA75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F6F281-B6D6-DBA6-9B39-065A71FF0624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D4B1A3BB-878F-DFB9-6D24-AFE05874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29706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755A81E-B636-8353-261C-FB0E815275B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6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92F5508-CC5C-D496-1923-688A34F296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2888" cy="67555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4D24155F-C078-FAB5-10DE-58DCA8D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A1F27E1-388A-5B00-F641-E97C4A1E56DC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9B99502-BFC4-2B76-9E92-9274E0B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052" y="180000"/>
            <a:ext cx="7544147" cy="518400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accent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ECD101E-2895-E5CB-078F-BB01A7A5D7D7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57A0C07-578B-5EC0-C332-B3DAB621D560}"/>
              </a:ext>
            </a:extLst>
          </p:cNvPr>
          <p:cNvSpPr/>
          <p:nvPr userDrawn="1"/>
        </p:nvSpPr>
        <p:spPr>
          <a:xfrm>
            <a:off x="0" y="6755588"/>
            <a:ext cx="40524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FDA4D07A-964E-35C7-8F4D-2B36B6D93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9051" y="880844"/>
            <a:ext cx="7544147" cy="535217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chemeClr val="tx1"/>
                </a:solidFill>
                <a:latin typeface="Rotunda Hair-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95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, frei nutz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92F5508-CC5C-D496-1923-688A34F296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2888" cy="67555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4D24155F-C078-FAB5-10DE-58DCA8D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A1F27E1-388A-5B00-F641-E97C4A1E56DC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ECD101E-2895-E5CB-078F-BB01A7A5D7D7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57A0C07-578B-5EC0-C332-B3DAB621D560}"/>
              </a:ext>
            </a:extLst>
          </p:cNvPr>
          <p:cNvSpPr/>
          <p:nvPr userDrawn="1"/>
        </p:nvSpPr>
        <p:spPr>
          <a:xfrm>
            <a:off x="0" y="6755588"/>
            <a:ext cx="40524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14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103471-35FC-0C3B-EC1A-A2D395C19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A5489B6-B97F-D8E7-FE88-B57FE35D74C5}"/>
              </a:ext>
            </a:extLst>
          </p:cNvPr>
          <p:cNvSpPr/>
          <p:nvPr userDrawn="1"/>
        </p:nvSpPr>
        <p:spPr>
          <a:xfrm>
            <a:off x="384362" y="4237727"/>
            <a:ext cx="11423276" cy="2108410"/>
          </a:xfrm>
          <a:prstGeom prst="rect">
            <a:avLst/>
          </a:prstGeom>
          <a:solidFill>
            <a:schemeClr val="bg2">
              <a:alpha val="9021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C93729-9B22-F04B-D3F4-A78B17B1B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141" y="4660490"/>
            <a:ext cx="8363511" cy="12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8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D72FDB5-7662-854B-3FC9-9C6AB9FCCC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bg2"/>
              </a:gs>
              <a:gs pos="100000">
                <a:srgbClr val="A5DFE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2F454B-4EF8-CCB1-81E4-3A4CD722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4244" y="2798544"/>
            <a:ext cx="8363511" cy="12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C59E5A1-6E54-3818-AB4C-75A30A1A8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2DFE1F-FDB3-6903-A2A8-D00865CC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A932-5ADE-9844-903F-8156AD55C9C5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5574E5-70E5-A11E-C0E7-888CE4BD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36B3AA-58EE-C249-E470-37C22CC6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4E5158D-6FEF-D478-A1D6-F26DA13E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439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49F9A-14B0-A076-3A27-00DED454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1DED4-8F70-FC24-51BF-760AC4BE8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A90F90-EBA6-FD03-1795-F75DF39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ACCA-D663-9A42-9097-2E39692C7AD2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F7E93F-18AA-4487-21F7-B535A366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8DA047-6FCF-5D54-78DD-CF7D3348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96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F7694-1E6C-8F57-50F3-6532EEB3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5E1C17-DB62-C479-535E-6E215DDB1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68A24B-53C6-4F84-2F48-5B599D9C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B152-D561-6147-B31A-8867050D96D6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78BD79-FB2A-1FC1-4208-4C5798A5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1F7488-194D-63EF-E818-561AC697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15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C323AE-533C-61C3-FEB0-9AE401D2F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518B62-6928-A0EA-9EE5-4F22FD73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FEABCD5-799A-BAF1-9E5A-F7796A8204D4}"/>
              </a:ext>
            </a:extLst>
          </p:cNvPr>
          <p:cNvSpPr/>
          <p:nvPr userDrawn="1"/>
        </p:nvSpPr>
        <p:spPr>
          <a:xfrm>
            <a:off x="5150224" y="477809"/>
            <a:ext cx="6657412" cy="590238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81F8089-C52A-6B92-6956-0FF26B4066D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bg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bg1"/>
              </a:solidFill>
              <a:latin typeface="Rotunda Hair-Light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EA273E-F82A-9CB7-AB55-2D6F19CF7B52}"/>
              </a:ext>
            </a:extLst>
          </p:cNvPr>
          <p:cNvSpPr txBox="1"/>
          <p:nvPr userDrawn="1"/>
        </p:nvSpPr>
        <p:spPr>
          <a:xfrm>
            <a:off x="5423646" y="625028"/>
            <a:ext cx="6092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0" i="0" dirty="0">
                <a:solidFill>
                  <a:schemeClr val="bg1"/>
                </a:solidFill>
                <a:latin typeface="Rotunda Thin-Med" pitchFamily="2" charset="0"/>
              </a:rPr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E14FD5-3E70-D5B1-9EB5-B6D222DA1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5613" y="1547813"/>
            <a:ext cx="5918818" cy="462915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580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05B51-CE4C-BE90-F04D-0A98871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4A2580-C789-B9F4-C4DE-DA69A20D1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D2591-2682-8798-A3F0-3352489CD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04A2A6-C164-6415-66C8-28CABF9E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C17B-CFD3-CC4C-A968-FC4F5A710415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454D75-D795-C36E-EEFE-3E6A6EF1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9143EF-0DE3-E9A4-C758-82048C12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481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F8C97-0DC9-8089-C205-B88F75C9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40683F-53C1-4858-CCE1-EBC79A995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353B1A-733A-DD45-E728-3D3E04D03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817C50-E93B-E74A-FA31-73DBA07A2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CA20C0-C843-0456-50AC-CDCFF616D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54F7FA0-5282-5BF4-7BC9-B7C1CEB6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F3FA-0FD4-1C4D-813E-A02FE936032E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FB618E-2B86-617F-5A12-6D06509B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A6F1BC-5F2E-785A-724B-DCE52FB7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437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E11D7-0C6A-95F8-7A03-1746D3B4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DD0896-CB44-4539-6BBA-CB652416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A33B-BDBE-844C-8088-6953AB78ABBC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1F3191-E404-1B73-6C29-B24D4E4C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16D2D-0758-8CD1-4CB1-3F9C2F31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16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518B62-6928-A0EA-9EE5-4F22FD73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CF09-8C9A-7649-B839-21E970E44BF3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47EDB3-C40A-A38F-F970-B1A84659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25BC1F-D422-E05F-47FA-6FEF8014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43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796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C44C9-E53C-997E-EFBC-08A20587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386E6F-0E93-6FDD-FAE4-D2427D93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D16984-8A28-67C2-837D-31DCEB2A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8C2B58-8101-EAB0-F9D6-3F72A17C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9E9C-0E77-0842-B8AE-ACB74AB35275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4ED729-7E8B-07CF-6004-E561C807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441284-D5B0-7698-B4D3-B4643F57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883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07972-305E-18A0-821D-2550DF10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6C88F4-A75A-B5AA-1EE2-48AE3B3EC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3EE85B-83C9-A2A4-264C-DAD3FBD9F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2A90AD-6B62-7451-13D1-2C54534C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6045-817E-904F-AD43-3EE24BD9689B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DF5063-22FE-4CAB-54AF-E4728F20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179BB3-ED57-4183-8931-F6B2A67B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770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A7082-0602-D1F6-9639-309075A9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0B35C6-C983-7FCB-E1D4-38A8A98E8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CC5C8-AA1C-A868-108D-69B97003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4E-7541-D144-90DF-FE8A9266070B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59AD03-C4BD-0553-23E6-6A0959D5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1DCC56-0FDF-5F8D-CBB0-68E874E2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958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03788F-BA17-BE4D-6ADD-24CEAFEB2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D1FEE0-6EFB-D4CE-2CC2-F22022531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ADAAFB-BF1C-4A70-BE4D-33F2F178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13E1-FB01-324C-B201-48FEF718D75A}" type="datetime1">
              <a:rPr lang="de-DE" smtClean="0"/>
              <a:t>02.06.2025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1FBC76-DF75-A936-574A-0F766394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966148-C7C6-8B24-6FAF-DAFD64DF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77F9-D0FF-9A4A-90DA-A775D98480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55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F9475D2-2C55-7457-8997-28E6FE1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518B62-6928-A0EA-9EE5-4F22FD73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FEABCD5-799A-BAF1-9E5A-F7796A8204D4}"/>
              </a:ext>
            </a:extLst>
          </p:cNvPr>
          <p:cNvSpPr/>
          <p:nvPr userDrawn="1"/>
        </p:nvSpPr>
        <p:spPr>
          <a:xfrm>
            <a:off x="5150224" y="477809"/>
            <a:ext cx="6657412" cy="590238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81F8089-C52A-6B92-6956-0FF26B4066D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bg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bg1"/>
              </a:solidFill>
              <a:latin typeface="Rotunda Hair-Light" pitchFamily="2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4DA5CE0-07E3-A9F9-0F62-460F8DBFD5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3646" y="707261"/>
            <a:ext cx="6092754" cy="5399923"/>
          </a:xfrm>
        </p:spPr>
        <p:txBody>
          <a:bodyPr anchor="ctr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Kapitelseite/</a:t>
            </a:r>
            <a:r>
              <a:rPr lang="de-DE" dirty="0" err="1"/>
              <a:t>Trenner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00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üne Rundung, frei nutz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8">
            <a:extLst>
              <a:ext uri="{FF2B5EF4-FFF2-40B4-BE49-F238E27FC236}">
                <a16:creationId xmlns:a16="http://schemas.microsoft.com/office/drawing/2014/main" id="{FA44255D-E862-6BB0-C2CB-33FE095D93E8}"/>
              </a:ext>
            </a:extLst>
          </p:cNvPr>
          <p:cNvSpPr/>
          <p:nvPr userDrawn="1"/>
        </p:nvSpPr>
        <p:spPr>
          <a:xfrm>
            <a:off x="0" y="0"/>
            <a:ext cx="10728766" cy="1437218"/>
          </a:xfrm>
          <a:custGeom>
            <a:avLst/>
            <a:gdLst>
              <a:gd name="connsiteX0" fmla="*/ 0 w 10728766"/>
              <a:gd name="connsiteY0" fmla="*/ 0 h 2289414"/>
              <a:gd name="connsiteX1" fmla="*/ 10728766 w 10728766"/>
              <a:gd name="connsiteY1" fmla="*/ 0 h 2289414"/>
              <a:gd name="connsiteX2" fmla="*/ 10528648 w 10728766"/>
              <a:gd name="connsiteY2" fmla="*/ 210670 h 2289414"/>
              <a:gd name="connsiteX3" fmla="*/ 5292562 w 10728766"/>
              <a:gd name="connsiteY3" fmla="*/ 2289414 h 2289414"/>
              <a:gd name="connsiteX4" fmla="*/ 0 w 10728766"/>
              <a:gd name="connsiteY4" fmla="*/ 2289414 h 2289414"/>
              <a:gd name="connsiteX5" fmla="*/ 0 w 10728766"/>
              <a:gd name="connsiteY5" fmla="*/ 0 h 22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28766" h="2289414">
                <a:moveTo>
                  <a:pt x="0" y="0"/>
                </a:moveTo>
                <a:lnTo>
                  <a:pt x="10728766" y="0"/>
                </a:lnTo>
                <a:lnTo>
                  <a:pt x="10528648" y="210670"/>
                </a:lnTo>
                <a:cubicBezTo>
                  <a:pt x="9241813" y="1499248"/>
                  <a:pt x="7422495" y="2289414"/>
                  <a:pt x="5292562" y="2289414"/>
                </a:cubicBezTo>
                <a:lnTo>
                  <a:pt x="0" y="22894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CC4CC71-D26B-3860-4533-8D9367A346BC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9D245-529C-F92C-6898-578573DF2FDD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rgbClr val="A5DF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54ADA64-64DE-2BBE-11EC-260E797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CFE676C-0103-DE54-0446-8B645EE49F6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B8ABA32-0FD4-3CB3-35C8-83D2ECCB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6532582" cy="1080000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477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eiße Rundung, BG hellblau, frei nutz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BC62E70-88BF-5D8F-DF3D-B7C4108956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5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reihandform: Form 8">
            <a:extLst>
              <a:ext uri="{FF2B5EF4-FFF2-40B4-BE49-F238E27FC236}">
                <a16:creationId xmlns:a16="http://schemas.microsoft.com/office/drawing/2014/main" id="{FA44255D-E862-6BB0-C2CB-33FE095D93E8}"/>
              </a:ext>
            </a:extLst>
          </p:cNvPr>
          <p:cNvSpPr/>
          <p:nvPr userDrawn="1"/>
        </p:nvSpPr>
        <p:spPr>
          <a:xfrm>
            <a:off x="0" y="0"/>
            <a:ext cx="10728766" cy="1437218"/>
          </a:xfrm>
          <a:custGeom>
            <a:avLst/>
            <a:gdLst>
              <a:gd name="connsiteX0" fmla="*/ 0 w 10728766"/>
              <a:gd name="connsiteY0" fmla="*/ 0 h 2289414"/>
              <a:gd name="connsiteX1" fmla="*/ 10728766 w 10728766"/>
              <a:gd name="connsiteY1" fmla="*/ 0 h 2289414"/>
              <a:gd name="connsiteX2" fmla="*/ 10528648 w 10728766"/>
              <a:gd name="connsiteY2" fmla="*/ 210670 h 2289414"/>
              <a:gd name="connsiteX3" fmla="*/ 5292562 w 10728766"/>
              <a:gd name="connsiteY3" fmla="*/ 2289414 h 2289414"/>
              <a:gd name="connsiteX4" fmla="*/ 0 w 10728766"/>
              <a:gd name="connsiteY4" fmla="*/ 2289414 h 2289414"/>
              <a:gd name="connsiteX5" fmla="*/ 0 w 10728766"/>
              <a:gd name="connsiteY5" fmla="*/ 0 h 22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28766" h="2289414">
                <a:moveTo>
                  <a:pt x="0" y="0"/>
                </a:moveTo>
                <a:lnTo>
                  <a:pt x="10728766" y="0"/>
                </a:lnTo>
                <a:lnTo>
                  <a:pt x="10528648" y="210670"/>
                </a:lnTo>
                <a:cubicBezTo>
                  <a:pt x="9241813" y="1499248"/>
                  <a:pt x="7422495" y="2289414"/>
                  <a:pt x="5292562" y="2289414"/>
                </a:cubicBezTo>
                <a:lnTo>
                  <a:pt x="0" y="2289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CC4CC71-D26B-3860-4533-8D9367A346BC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9D245-529C-F92C-6898-578573DF2FDD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54ADA64-64DE-2BBE-11EC-260E797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214977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CFE676C-0103-DE54-0446-8B645EE49F6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B8ABA32-0FD4-3CB3-35C8-83D2ECCB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6532582" cy="1080000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accent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883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, frei nutz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CC4CC71-D26B-3860-4533-8D9367A346BC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9D245-529C-F92C-6898-578573DF2FDD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54ADA64-64DE-2BBE-11EC-260E797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21535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CFE676C-0103-DE54-0446-8B645EE49F6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B8ABA32-0FD4-3CB3-35C8-83D2ECCB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11671200" cy="518400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accent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104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DG unten, frei nutz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CC4CC71-D26B-3860-4533-8D9367A346BC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9D245-529C-F92C-6898-578573DF2FDD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54ADA64-64DE-2BBE-11EC-260E797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37588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CFE676C-0103-DE54-0446-8B645EE49F6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48EFFE-F687-F971-1523-0C39AC4C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23" b="25571"/>
          <a:stretch/>
        </p:blipFill>
        <p:spPr>
          <a:xfrm>
            <a:off x="1358900" y="5094247"/>
            <a:ext cx="4948064" cy="1661341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CA040F3-C1E3-3A03-5C80-F30C4ACD3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11671200" cy="518400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accent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001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 recht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70C441B-3F54-66B6-B563-172248F5B804}"/>
              </a:ext>
            </a:extLst>
          </p:cNvPr>
          <p:cNvSpPr/>
          <p:nvPr userDrawn="1"/>
        </p:nvSpPr>
        <p:spPr>
          <a:xfrm>
            <a:off x="4052400" y="0"/>
            <a:ext cx="8139600" cy="6858000"/>
          </a:xfrm>
          <a:prstGeom prst="rect">
            <a:avLst/>
          </a:prstGeom>
          <a:solidFill>
            <a:schemeClr val="accent1">
              <a:alpha val="95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CC4CC71-D26B-3860-4533-8D9367A346BC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9D245-529C-F92C-6898-578573DF2FDD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54ADA64-64DE-2BBE-11EC-260E797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CFE676C-0103-DE54-0446-8B645EE49F6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B8ABA32-0FD4-3CB3-35C8-83D2ECCB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2839218" cy="3730084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accent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E06CACDA-12F4-BDA9-6DE2-51BB780E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4000" y="572400"/>
            <a:ext cx="6840000" cy="57600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chemeClr val="tx1"/>
                </a:solidFill>
                <a:latin typeface="Rotunda Hair-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158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 rechts, frei nutz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70C441B-3F54-66B6-B563-172248F5B804}"/>
              </a:ext>
            </a:extLst>
          </p:cNvPr>
          <p:cNvSpPr/>
          <p:nvPr userDrawn="1"/>
        </p:nvSpPr>
        <p:spPr>
          <a:xfrm>
            <a:off x="4052400" y="0"/>
            <a:ext cx="8139600" cy="6858000"/>
          </a:xfrm>
          <a:prstGeom prst="rect">
            <a:avLst/>
          </a:prstGeom>
          <a:solidFill>
            <a:schemeClr val="accent1">
              <a:alpha val="95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CC4CC71-D26B-3860-4533-8D9367A346BC}"/>
              </a:ext>
            </a:extLst>
          </p:cNvPr>
          <p:cNvSpPr/>
          <p:nvPr userDrawn="1"/>
        </p:nvSpPr>
        <p:spPr>
          <a:xfrm>
            <a:off x="4052400" y="6755588"/>
            <a:ext cx="8139600" cy="10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9D245-529C-F92C-6898-578573DF2FDD}"/>
              </a:ext>
            </a:extLst>
          </p:cNvPr>
          <p:cNvSpPr/>
          <p:nvPr userDrawn="1"/>
        </p:nvSpPr>
        <p:spPr>
          <a:xfrm>
            <a:off x="1358900" y="6755588"/>
            <a:ext cx="2693500" cy="102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854ADA64-64DE-2BBE-11EC-260E797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8000" y="6510456"/>
            <a:ext cx="1104000" cy="230400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75000"/>
                  </a:schemeClr>
                </a:solidFill>
                <a:latin typeface="Rotunda Hair-Light" pitchFamily="2" charset="0"/>
              </a:defRPr>
            </a:lvl1pPr>
          </a:lstStyle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CFE676C-0103-DE54-0446-8B645EE49F67}"/>
              </a:ext>
            </a:extLst>
          </p:cNvPr>
          <p:cNvSpPr txBox="1">
            <a:spLocks/>
          </p:cNvSpPr>
          <p:nvPr userDrawn="1"/>
        </p:nvSpPr>
        <p:spPr>
          <a:xfrm>
            <a:off x="11516400" y="6440400"/>
            <a:ext cx="6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77F9-D0FF-9A4A-90DA-A775D984802B}" type="slidenum">
              <a:rPr lang="de-DE" b="0" i="0" smtClean="0">
                <a:solidFill>
                  <a:schemeClr val="accent1"/>
                </a:solidFill>
                <a:latin typeface="Rotunda Hair-Light" pitchFamily="2" charset="0"/>
              </a:rPr>
              <a:pPr/>
              <a:t>‹Nr.›</a:t>
            </a:fld>
            <a:endParaRPr lang="de-DE" b="0" i="0" dirty="0">
              <a:solidFill>
                <a:schemeClr val="accent1"/>
              </a:solidFill>
              <a:latin typeface="Rotunda Hair-Light" pitchFamily="2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B8ABA32-0FD4-3CB3-35C8-83D2ECCB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2839218" cy="3730084"/>
          </a:xfrm>
        </p:spPr>
        <p:txBody>
          <a:bodyPr anchor="t" anchorCtr="0">
            <a:normAutofit/>
          </a:bodyPr>
          <a:lstStyle>
            <a:lvl1pPr algn="l">
              <a:defRPr sz="3200" b="0" i="0">
                <a:solidFill>
                  <a:schemeClr val="accent1"/>
                </a:solidFill>
                <a:latin typeface="Rotunda Thin-Me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2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CD7A42-42AA-CCE5-076C-B8BB96E6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B0D943-ADE2-07BF-6973-70F659CB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7E024-D9C6-CD60-050E-BA42F9ACE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</a:defRPr>
            </a:lvl1pPr>
          </a:lstStyle>
          <a:p>
            <a:fld id="{B377C602-D7AF-5F47-8F3D-C022A93D69AC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6CD791-3560-C733-5A8E-8FBB66B73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DF475C-3817-01AB-D440-A99390F22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tunda Reg-Bold" pitchFamily="2" charset="0"/>
              </a:defRPr>
            </a:lvl1pPr>
          </a:lstStyle>
          <a:p>
            <a:fld id="{1BD377F9-D0FF-9A4A-90DA-A775D98480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5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5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71" r:id="rId9"/>
    <p:sldLayoutId id="2147483668" r:id="rId10"/>
    <p:sldLayoutId id="2147483672" r:id="rId11"/>
    <p:sldLayoutId id="2147483663" r:id="rId12"/>
    <p:sldLayoutId id="2147483673" r:id="rId13"/>
    <p:sldLayoutId id="2147483674" r:id="rId14"/>
    <p:sldLayoutId id="2147483670" r:id="rId15"/>
    <p:sldLayoutId id="2147483677" r:id="rId16"/>
    <p:sldLayoutId id="2147483661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69" r:id="rId23"/>
    <p:sldLayoutId id="2147483676" r:id="rId24"/>
    <p:sldLayoutId id="2147483656" r:id="rId25"/>
    <p:sldLayoutId id="2147483657" r:id="rId26"/>
    <p:sldLayoutId id="2147483658" r:id="rId27"/>
    <p:sldLayoutId id="2147483659" r:id="rId2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tunda Reg-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tunda Reg-Bol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tunda Reg-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tunda Reg-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tunda Reg-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tunda Reg-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105279-C360-19BA-88DE-6184C559E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Auswertungen von Krebsregisterdaten </a:t>
            </a:r>
            <a:br>
              <a:rPr lang="de-DE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 Gynäkologischen Tumoren </a:t>
            </a:r>
            <a:endParaRPr lang="de-D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5174359-9DE8-E5FD-07C8-E6DE26137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87" y="5577841"/>
            <a:ext cx="11095619" cy="675780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 Dr. rer. nat. Christina Justenhoven, Abteilungsleitung Datenauswertung und Reporting, </a:t>
            </a:r>
          </a:p>
          <a:p>
            <a:pPr algn="ctr"/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Krebsregister Rheinland-Pfalz im Institut für digitale Gesundheitsdaten gGmbH, Mainz</a:t>
            </a:r>
          </a:p>
        </p:txBody>
      </p:sp>
    </p:spTree>
    <p:extLst>
      <p:ext uri="{BB962C8B-B14F-4D97-AF65-F5344CB8AC3E}">
        <p14:creationId xmlns:p14="http://schemas.microsoft.com/office/powerpoint/2010/main" val="426472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4787-7BB7-FC2F-1CEF-AF470EB60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CBB89-4F3D-FF4D-C42E-E304213F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Neuerkrankungen und Sterbefälle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38835E6-7C27-89FC-5E88-342C02BA1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75935"/>
              </p:ext>
            </p:extLst>
          </p:nvPr>
        </p:nvGraphicFramePr>
        <p:xfrm>
          <a:off x="1110890" y="2241171"/>
          <a:ext cx="10157474" cy="317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47">
                  <a:extLst>
                    <a:ext uri="{9D8B030D-6E8A-4147-A177-3AD203B41FA5}">
                      <a16:colId xmlns:a16="http://schemas.microsoft.com/office/drawing/2014/main" val="392951816"/>
                    </a:ext>
                  </a:extLst>
                </a:gridCol>
                <a:gridCol w="2046086">
                  <a:extLst>
                    <a:ext uri="{9D8B030D-6E8A-4147-A177-3AD203B41FA5}">
                      <a16:colId xmlns:a16="http://schemas.microsoft.com/office/drawing/2014/main" val="337356876"/>
                    </a:ext>
                  </a:extLst>
                </a:gridCol>
                <a:gridCol w="3127037">
                  <a:extLst>
                    <a:ext uri="{9D8B030D-6E8A-4147-A177-3AD203B41FA5}">
                      <a16:colId xmlns:a16="http://schemas.microsoft.com/office/drawing/2014/main" val="3809953567"/>
                    </a:ext>
                  </a:extLst>
                </a:gridCol>
                <a:gridCol w="2895404">
                  <a:extLst>
                    <a:ext uri="{9D8B030D-6E8A-4147-A177-3AD203B41FA5}">
                      <a16:colId xmlns:a16="http://schemas.microsoft.com/office/drawing/2014/main" val="1518481222"/>
                    </a:ext>
                  </a:extLst>
                </a:gridCol>
              </a:tblGrid>
              <a:tr h="82887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Karzinom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ICD-10-GM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Neuerkrankungen </a:t>
                      </a:r>
                    </a:p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Sterbefälle </a:t>
                      </a:r>
                    </a:p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799425"/>
                  </a:ext>
                </a:extLst>
              </a:tr>
              <a:tr h="46849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70909786"/>
                  </a:ext>
                </a:extLst>
              </a:tr>
              <a:tr h="46849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Vagina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4310711"/>
                  </a:ext>
                </a:extLst>
              </a:tr>
              <a:tr h="46849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Zervix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62991215"/>
                  </a:ext>
                </a:extLst>
              </a:tr>
              <a:tr h="46849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Corpus uteri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C54-C55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4237051"/>
                  </a:ext>
                </a:extLst>
              </a:tr>
              <a:tr h="46849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992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00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78C01-9BA5-1506-A932-E395C97B3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F842E-FA7F-60CA-D25F-69ADFE93A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Inzidenzraten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D07F48B-D55C-089B-1B0F-9C3B8D502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401832"/>
              </p:ext>
            </p:extLst>
          </p:nvPr>
        </p:nvGraphicFramePr>
        <p:xfrm>
          <a:off x="1581912" y="1591056"/>
          <a:ext cx="8211312" cy="49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1F26A78-94F2-2159-76F6-FEFAFE204922}"/>
              </a:ext>
            </a:extLst>
          </p:cNvPr>
          <p:cNvSpPr txBox="1"/>
          <p:nvPr/>
        </p:nvSpPr>
        <p:spPr>
          <a:xfrm rot="16200000">
            <a:off x="-423693" y="3557016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Altersstandardisierte Inzidenzrate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1014FD-C4CC-4928-216E-64A163918AF7}"/>
              </a:ext>
            </a:extLst>
          </p:cNvPr>
          <p:cNvSpPr txBox="1"/>
          <p:nvPr/>
        </p:nvSpPr>
        <p:spPr>
          <a:xfrm>
            <a:off x="9402228" y="348468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Ovar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298F4F-9F2C-9023-6E1E-1C348C9D3423}"/>
              </a:ext>
            </a:extLst>
          </p:cNvPr>
          <p:cNvSpPr txBox="1"/>
          <p:nvPr/>
        </p:nvSpPr>
        <p:spPr>
          <a:xfrm>
            <a:off x="9410134" y="39669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Zervix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BF5284F-049C-0F87-4293-7F6AC2851AF3}"/>
              </a:ext>
            </a:extLst>
          </p:cNvPr>
          <p:cNvSpPr txBox="1"/>
          <p:nvPr/>
        </p:nvSpPr>
        <p:spPr>
          <a:xfrm>
            <a:off x="9411285" y="23717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Corpus uteri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AEF80E-87FD-B565-0783-D8152DB800FC}"/>
              </a:ext>
            </a:extLst>
          </p:cNvPr>
          <p:cNvSpPr txBox="1"/>
          <p:nvPr/>
        </p:nvSpPr>
        <p:spPr>
          <a:xfrm>
            <a:off x="9385975" y="5372744"/>
            <a:ext cx="88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A126FA-3785-0AFD-F2CB-5BF7E836E9BF}"/>
              </a:ext>
            </a:extLst>
          </p:cNvPr>
          <p:cNvSpPr txBox="1"/>
          <p:nvPr/>
        </p:nvSpPr>
        <p:spPr>
          <a:xfrm>
            <a:off x="9385975" y="4682272"/>
            <a:ext cx="75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Vulva</a:t>
            </a:r>
          </a:p>
        </p:txBody>
      </p:sp>
    </p:spTree>
    <p:extLst>
      <p:ext uri="{BB962C8B-B14F-4D97-AF65-F5344CB8AC3E}">
        <p14:creationId xmlns:p14="http://schemas.microsoft.com/office/powerpoint/2010/main" val="49331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529EA-A42C-B06B-2140-494D6FFA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A5E04-A986-BC9D-72DA-C6231B3D8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Altersverteilung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0AC4401-2082-618A-F0AA-E2F05B2C2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79737"/>
              </p:ext>
            </p:extLst>
          </p:nvPr>
        </p:nvGraphicFramePr>
        <p:xfrm>
          <a:off x="252000" y="1517904"/>
          <a:ext cx="11854656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285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13204-D3AA-26EF-3B84-873FB53F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7645520-0C61-CFFC-3742-B26342DB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47F458-E01A-6184-41A7-2EA729831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Klinische Auswertungen zu gynäkologischen Tumoren</a:t>
            </a:r>
            <a:b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99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33A9F-ACE4-CD16-3642-DE919667E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58834-39D6-41E7-ED18-766A003E8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FIGO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9870CB4-9B3C-6086-D2DA-68D463860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438123"/>
              </p:ext>
            </p:extLst>
          </p:nvPr>
        </p:nvGraphicFramePr>
        <p:xfrm>
          <a:off x="2055042" y="1649696"/>
          <a:ext cx="8408708" cy="470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EBC227A6-4C19-C457-BC56-FE60009EE4B4}"/>
              </a:ext>
            </a:extLst>
          </p:cNvPr>
          <p:cNvSpPr txBox="1"/>
          <p:nvPr/>
        </p:nvSpPr>
        <p:spPr>
          <a:xfrm>
            <a:off x="8551122" y="62150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Ovar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E79FF7-E0C8-2146-31B2-C476D1270F63}"/>
              </a:ext>
            </a:extLst>
          </p:cNvPr>
          <p:cNvSpPr txBox="1"/>
          <p:nvPr/>
        </p:nvSpPr>
        <p:spPr>
          <a:xfrm>
            <a:off x="5891708" y="621090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Zervix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4F81150-D9EF-A1CE-28D5-36B19207B38C}"/>
              </a:ext>
            </a:extLst>
          </p:cNvPr>
          <p:cNvSpPr txBox="1"/>
          <p:nvPr/>
        </p:nvSpPr>
        <p:spPr>
          <a:xfrm>
            <a:off x="6944278" y="621090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Corpus uteri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6181904-2DB3-4CF2-DFA5-BF2766AB9345}"/>
              </a:ext>
            </a:extLst>
          </p:cNvPr>
          <p:cNvSpPr txBox="1"/>
          <p:nvPr/>
        </p:nvSpPr>
        <p:spPr>
          <a:xfrm>
            <a:off x="4561541" y="6206870"/>
            <a:ext cx="88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8DD6692-0908-52A9-39E8-D357A96FA906}"/>
              </a:ext>
            </a:extLst>
          </p:cNvPr>
          <p:cNvSpPr txBox="1"/>
          <p:nvPr/>
        </p:nvSpPr>
        <p:spPr>
          <a:xfrm>
            <a:off x="3261778" y="6206870"/>
            <a:ext cx="75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Vulva</a:t>
            </a:r>
          </a:p>
        </p:txBody>
      </p:sp>
    </p:spTree>
    <p:extLst>
      <p:ext uri="{BB962C8B-B14F-4D97-AF65-F5344CB8AC3E}">
        <p14:creationId xmlns:p14="http://schemas.microsoft.com/office/powerpoint/2010/main" val="69575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438E5-C724-0484-386F-013F604A1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E2C6A-5100-170F-D1FA-F404381F2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Therapie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EDD2FD-00CA-2DE4-1F14-9C39D20DA955}"/>
              </a:ext>
            </a:extLst>
          </p:cNvPr>
          <p:cNvSpPr txBox="1"/>
          <p:nvPr/>
        </p:nvSpPr>
        <p:spPr>
          <a:xfrm>
            <a:off x="4222258" y="40672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Ovar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12FA8C-E4D6-2186-9D8B-CE9EA417CABC}"/>
              </a:ext>
            </a:extLst>
          </p:cNvPr>
          <p:cNvSpPr txBox="1"/>
          <p:nvPr/>
        </p:nvSpPr>
        <p:spPr>
          <a:xfrm>
            <a:off x="8038580" y="154237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Zervix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2C1E98C-CF38-8AA4-61FE-DAAE6F68F47E}"/>
              </a:ext>
            </a:extLst>
          </p:cNvPr>
          <p:cNvSpPr txBox="1"/>
          <p:nvPr/>
        </p:nvSpPr>
        <p:spPr>
          <a:xfrm>
            <a:off x="82613" y="406727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Corpus uteri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5C8177C-7C93-93BE-5838-A5CBA6D08F6D}"/>
              </a:ext>
            </a:extLst>
          </p:cNvPr>
          <p:cNvSpPr txBox="1"/>
          <p:nvPr/>
        </p:nvSpPr>
        <p:spPr>
          <a:xfrm>
            <a:off x="4085746" y="1628805"/>
            <a:ext cx="88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6924CAF-653B-E5B0-2103-502E1395452A}"/>
              </a:ext>
            </a:extLst>
          </p:cNvPr>
          <p:cNvSpPr txBox="1"/>
          <p:nvPr/>
        </p:nvSpPr>
        <p:spPr>
          <a:xfrm>
            <a:off x="82613" y="1592341"/>
            <a:ext cx="75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Vulva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07C337F-E81A-73C5-C833-DF295774B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122152"/>
              </p:ext>
            </p:extLst>
          </p:nvPr>
        </p:nvGraphicFramePr>
        <p:xfrm>
          <a:off x="205561" y="1674299"/>
          <a:ext cx="3997843" cy="215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7B7B0F80-7AD1-0B6C-6524-DD1CEAE9D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864947"/>
              </p:ext>
            </p:extLst>
          </p:nvPr>
        </p:nvGraphicFramePr>
        <p:xfrm>
          <a:off x="4213783" y="1674299"/>
          <a:ext cx="3962435" cy="215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21EC2DF0-5B45-C3D0-BB15-0BEACE75E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735619"/>
              </p:ext>
            </p:extLst>
          </p:nvPr>
        </p:nvGraphicFramePr>
        <p:xfrm>
          <a:off x="8221416" y="1661201"/>
          <a:ext cx="3887971" cy="224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1DEBAAA-95A1-06FD-34E9-E318B927E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548809"/>
              </p:ext>
            </p:extLst>
          </p:nvPr>
        </p:nvGraphicFramePr>
        <p:xfrm>
          <a:off x="4305394" y="4067273"/>
          <a:ext cx="5498481" cy="232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FC80D54C-C2AE-705A-61CE-A0A364945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449917"/>
              </p:ext>
            </p:extLst>
          </p:nvPr>
        </p:nvGraphicFramePr>
        <p:xfrm>
          <a:off x="252000" y="4145477"/>
          <a:ext cx="3925060" cy="224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9636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2DC0-2130-ED62-F1B8-4F8103EE3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A23F9-D548-041D-8D28-17B3D42F9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92AE76-9BAE-C22F-3C3C-47DA4FA57FBE}"/>
              </a:ext>
            </a:extLst>
          </p:cNvPr>
          <p:cNvSpPr txBox="1"/>
          <p:nvPr/>
        </p:nvSpPr>
        <p:spPr>
          <a:xfrm>
            <a:off x="2168244" y="2863570"/>
            <a:ext cx="7502695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Gibt es über die Zeit Veränderungen beim OP-Zugang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Operationen der Tumoren des Corpus uteri und des Ovars?  </a:t>
            </a:r>
          </a:p>
        </p:txBody>
      </p:sp>
    </p:spTree>
    <p:extLst>
      <p:ext uri="{BB962C8B-B14F-4D97-AF65-F5344CB8AC3E}">
        <p14:creationId xmlns:p14="http://schemas.microsoft.com/office/powerpoint/2010/main" val="725291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569F0-522D-1B08-8464-E4CC5FE59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5505E-0256-ACF6-2A43-E125CDD85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Corpus uteri - OP-Zugang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F063602-8FB0-ADEB-95AD-854455EAA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266936"/>
              </p:ext>
            </p:extLst>
          </p:nvPr>
        </p:nvGraphicFramePr>
        <p:xfrm>
          <a:off x="2175641" y="1639614"/>
          <a:ext cx="7590528" cy="469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033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9FD78-BA2A-05A4-452C-4C21DD5BA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01A90-2D01-0D56-F7F3-170F58FED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Ovarialkarzinom - OP-Zugang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447A0177-3D9A-47BA-2A5C-9531FD735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337172"/>
              </p:ext>
            </p:extLst>
          </p:nvPr>
        </p:nvGraphicFramePr>
        <p:xfrm>
          <a:off x="2243579" y="1640263"/>
          <a:ext cx="7447176" cy="462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17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6BD6A-CA6D-E451-BFBC-18243CED3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186B0-4D9F-1C3E-8744-1FAB5696C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C88F5E-3624-F419-DFFC-EAD19FA63D9D}"/>
              </a:ext>
            </a:extLst>
          </p:cNvPr>
          <p:cNvSpPr txBox="1"/>
          <p:nvPr/>
        </p:nvSpPr>
        <p:spPr>
          <a:xfrm>
            <a:off x="1507244" y="2968720"/>
            <a:ext cx="9177512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Beeinflusst die Operationserfahrung eines Krankenhauses das Overall-Survival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nach Operationen von Tumoren des Ovars?  </a:t>
            </a:r>
          </a:p>
        </p:txBody>
      </p:sp>
    </p:spTree>
    <p:extLst>
      <p:ext uri="{BB962C8B-B14F-4D97-AF65-F5344CB8AC3E}">
        <p14:creationId xmlns:p14="http://schemas.microsoft.com/office/powerpoint/2010/main" val="58343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5B0EBC-D788-5A92-7293-2ACB185BE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352" y="1907333"/>
            <a:ext cx="5765504" cy="3929401"/>
          </a:xfrm>
        </p:spPr>
        <p:txBody>
          <a:bodyPr>
            <a:normAutofit lnSpcReduction="10000"/>
          </a:bodyPr>
          <a:lstStyle/>
          <a:p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Epidemiologische und klinische Daten</a:t>
            </a:r>
          </a:p>
          <a:p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Epidemiologische Auswertungen zu Gynäkologischen Tumoren</a:t>
            </a:r>
          </a:p>
          <a:p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Klinische Auswertungen zu Gynäkologischen Tumoren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Qualitätsindikatoren zum Ovarialkarzinom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70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9387A-3AD8-BF79-D2D8-DE099B00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1D34D-A506-D176-FFE2-2B90ACA1C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Ovarialkarzinom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Overall-Survival nach Operation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51" r="33413" b="29166"/>
          <a:stretch/>
        </p:blipFill>
        <p:spPr>
          <a:xfrm>
            <a:off x="1348510" y="1549027"/>
            <a:ext cx="7038109" cy="517515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9F19C1-99A4-1761-80C3-23C8392F5DEB}"/>
              </a:ext>
            </a:extLst>
          </p:cNvPr>
          <p:cNvSpPr txBox="1"/>
          <p:nvPr/>
        </p:nvSpPr>
        <p:spPr>
          <a:xfrm>
            <a:off x="8377504" y="1978373"/>
            <a:ext cx="3262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Einrichtungen in Gruppen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Anzahl der OPs pro Jahr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CAD597-88EA-26FA-3C64-6D9E0CCF1ABA}"/>
              </a:ext>
            </a:extLst>
          </p:cNvPr>
          <p:cNvSpPr txBox="1"/>
          <p:nvPr/>
        </p:nvSpPr>
        <p:spPr>
          <a:xfrm>
            <a:off x="8394633" y="3446998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15 OPs pro Jahr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3C889E-A023-4559-2443-B02EBADFAF2E}"/>
              </a:ext>
            </a:extLst>
          </p:cNvPr>
          <p:cNvSpPr txBox="1"/>
          <p:nvPr/>
        </p:nvSpPr>
        <p:spPr>
          <a:xfrm>
            <a:off x="8386619" y="3895962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435F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15 OPs pro Jahr </a:t>
            </a:r>
          </a:p>
        </p:txBody>
      </p:sp>
    </p:spTree>
    <p:extLst>
      <p:ext uri="{BB962C8B-B14F-4D97-AF65-F5344CB8AC3E}">
        <p14:creationId xmlns:p14="http://schemas.microsoft.com/office/powerpoint/2010/main" val="38992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5FA30-A5EC-8299-8459-6209F2757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DE5B5-D6E4-8403-10E9-D965CE6A2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Systemtherapie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3F1F1B-DED5-4A6C-2F16-1AF936DD4535}"/>
              </a:ext>
            </a:extLst>
          </p:cNvPr>
          <p:cNvSpPr txBox="1"/>
          <p:nvPr/>
        </p:nvSpPr>
        <p:spPr>
          <a:xfrm>
            <a:off x="2168244" y="2863570"/>
            <a:ext cx="8559074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Welche Veränderungen zeigen sich über die Zeit bei den Wirkstoffen,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zur Behandlung von Tumoren Zervix, des Corpus uteri und des Ovars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gemeldet wurden?  </a:t>
            </a:r>
          </a:p>
        </p:txBody>
      </p:sp>
    </p:spTree>
    <p:extLst>
      <p:ext uri="{BB962C8B-B14F-4D97-AF65-F5344CB8AC3E}">
        <p14:creationId xmlns:p14="http://schemas.microsoft.com/office/powerpoint/2010/main" val="1305222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7712E-217E-BB87-9393-8CCFD6BB3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CB1C9-470A-E606-9A81-E3A4B6F526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441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Wirkstoffe der Systemtherapien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87AABFA-FAA1-E1AD-63B7-7748EE9F9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283044"/>
              </p:ext>
            </p:extLst>
          </p:nvPr>
        </p:nvGraphicFramePr>
        <p:xfrm>
          <a:off x="227123" y="956441"/>
          <a:ext cx="5648160" cy="292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B446875-7CCD-C24A-5930-354E771F6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054341"/>
              </p:ext>
            </p:extLst>
          </p:nvPr>
        </p:nvGraphicFramePr>
        <p:xfrm>
          <a:off x="6316718" y="956441"/>
          <a:ext cx="5444358" cy="300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2FF8077-A8F3-9ED7-C2E2-9285A41B5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5145"/>
              </p:ext>
            </p:extLst>
          </p:nvPr>
        </p:nvGraphicFramePr>
        <p:xfrm>
          <a:off x="227123" y="3961742"/>
          <a:ext cx="6667663" cy="282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E56813C9-B9F6-D510-AF60-D6FA1BAE0EB6}"/>
              </a:ext>
            </a:extLst>
          </p:cNvPr>
          <p:cNvSpPr txBox="1"/>
          <p:nvPr/>
        </p:nvSpPr>
        <p:spPr>
          <a:xfrm>
            <a:off x="7696683" y="4918183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Eingeschlossen wurden Patientinnen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mit Chemo-, Immun- und/oder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zielgerichteter Therapie</a:t>
            </a:r>
          </a:p>
        </p:txBody>
      </p:sp>
    </p:spTree>
    <p:extLst>
      <p:ext uri="{BB962C8B-B14F-4D97-AF65-F5344CB8AC3E}">
        <p14:creationId xmlns:p14="http://schemas.microsoft.com/office/powerpoint/2010/main" val="1289546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A60A2-23C3-12A7-719B-722CBA5A7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A9342-606F-D63D-E311-6228E6CFD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Ovarialkarzinome mit involviertem Peritoneum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87CA9A-6E15-5472-4BE3-ED74CA1336FE}"/>
              </a:ext>
            </a:extLst>
          </p:cNvPr>
          <p:cNvSpPr txBox="1"/>
          <p:nvPr/>
        </p:nvSpPr>
        <p:spPr>
          <a:xfrm>
            <a:off x="696060" y="3256762"/>
            <a:ext cx="10512814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Wie wichtig ist es, ein involviertes Peritoneum von einer Fernmetastase zu unterscheiden?  </a:t>
            </a:r>
          </a:p>
        </p:txBody>
      </p:sp>
    </p:spTree>
    <p:extLst>
      <p:ext uri="{BB962C8B-B14F-4D97-AF65-F5344CB8AC3E}">
        <p14:creationId xmlns:p14="http://schemas.microsoft.com/office/powerpoint/2010/main" val="769167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FE3AD-DEBD-650C-ADA4-80D3CDF0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AD3B5-A519-7599-B628-27E66508D1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441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Ovarialkarzinom – Therapie mit PARP-Inhibitoren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5642A9-B5A0-D46E-8BE9-91D2E76F7BD9}"/>
              </a:ext>
            </a:extLst>
          </p:cNvPr>
          <p:cNvSpPr txBox="1"/>
          <p:nvPr/>
        </p:nvSpPr>
        <p:spPr>
          <a:xfrm>
            <a:off x="701523" y="5814295"/>
            <a:ext cx="11777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Gruppe 1 umfasst Patientinnen, bei denen das Peritoneum involviert war, aber kein Fernmetastasen vorlagen.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Gruppe 2 umfasst Patientinnen mit Fernmetastasen.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C6870A00-0456-D7A9-12F9-E367C84F6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198491"/>
              </p:ext>
            </p:extLst>
          </p:nvPr>
        </p:nvGraphicFramePr>
        <p:xfrm>
          <a:off x="1422400" y="1310640"/>
          <a:ext cx="950976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2575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E8CB-0320-7941-9ED3-D6521BD3A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75074-1EAA-42CC-91A3-87E746A367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441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Ovarialkarzinom – Event-Free Survival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1FFF0C-9564-7BC2-4247-065BE720939D}"/>
              </a:ext>
            </a:extLst>
          </p:cNvPr>
          <p:cNvSpPr txBox="1"/>
          <p:nvPr/>
        </p:nvSpPr>
        <p:spPr>
          <a:xfrm>
            <a:off x="8108163" y="1394695"/>
            <a:ext cx="4070345" cy="2949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Patientinnen bei denen das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Peritoneum involviert ist, aber keine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Fernmetastasen vorliegen, müssen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von Patientinnen mit Fernmetastasen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unterschieden werden.</a:t>
            </a: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Bitte richtig melden!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E1951BB-FF51-A25A-33CD-6F4AC67A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82" r="17778" b="28334"/>
          <a:stretch/>
        </p:blipFill>
        <p:spPr>
          <a:xfrm>
            <a:off x="71120" y="1058974"/>
            <a:ext cx="7964092" cy="567710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3B98D2-6BC2-D5C1-245C-66F281C94C61}"/>
              </a:ext>
            </a:extLst>
          </p:cNvPr>
          <p:cNvSpPr txBox="1"/>
          <p:nvPr/>
        </p:nvSpPr>
        <p:spPr>
          <a:xfrm>
            <a:off x="3833124" y="180114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Peritoneum involviert, </a:t>
            </a:r>
          </a:p>
          <a:p>
            <a:r>
              <a:rPr lang="de-DE" dirty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Fernmetastasen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82473A-72AD-6A27-9282-D18AC33B5C4E}"/>
              </a:ext>
            </a:extLst>
          </p:cNvPr>
          <p:cNvSpPr txBox="1"/>
          <p:nvPr/>
        </p:nvSpPr>
        <p:spPr>
          <a:xfrm>
            <a:off x="3557445" y="394544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Vorliegen von </a:t>
            </a:r>
          </a:p>
          <a:p>
            <a:r>
              <a:rPr lang="de-DE" dirty="0">
                <a:solidFill>
                  <a:srgbClr val="003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Fernmetastasen </a:t>
            </a:r>
          </a:p>
        </p:txBody>
      </p:sp>
    </p:spTree>
    <p:extLst>
      <p:ext uri="{BB962C8B-B14F-4D97-AF65-F5344CB8AC3E}">
        <p14:creationId xmlns:p14="http://schemas.microsoft.com/office/powerpoint/2010/main" val="112501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BDC62-3DF7-199C-F6B9-82D0A125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96361-893C-5255-AE60-1A0C106DEE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441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Ovarialkarzinom – Peritoneum ist nicht M1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62F97F-1398-2390-6E69-8821108A0833}"/>
              </a:ext>
            </a:extLst>
          </p:cNvPr>
          <p:cNvSpPr txBox="1"/>
          <p:nvPr/>
        </p:nvSpPr>
        <p:spPr>
          <a:xfrm>
            <a:off x="761835" y="1229570"/>
            <a:ext cx="10821056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Patientinnen, bei denen das  Peritoneum involviert ist, aber keine Fernmetastasen vorliegen, müssen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von Patientinnen mit Fernmetastasen unterschieden werden.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Bitte richtig melden!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Woher kommt das Missverständnis?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14493E-3601-707F-6D67-7EE1CDD622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00"/>
          <a:stretch/>
        </p:blipFill>
        <p:spPr>
          <a:xfrm rot="16200000">
            <a:off x="5658291" y="3408795"/>
            <a:ext cx="371528" cy="44392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EA5AF6-6C6F-BC28-970D-2A70D2AB4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7818" y="2301059"/>
            <a:ext cx="371527" cy="44583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14F5315-4277-9788-907F-8792B2536278}"/>
              </a:ext>
            </a:extLst>
          </p:cNvPr>
          <p:cNvSpPr txBox="1"/>
          <p:nvPr/>
        </p:nvSpPr>
        <p:spPr>
          <a:xfrm>
            <a:off x="632952" y="4883093"/>
            <a:ext cx="3224024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TNM-Buch Version 8 Deutsch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BE85081-A735-78FF-0CDB-7B709E6237A2}"/>
              </a:ext>
            </a:extLst>
          </p:cNvPr>
          <p:cNvSpPr txBox="1"/>
          <p:nvPr/>
        </p:nvSpPr>
        <p:spPr>
          <a:xfrm>
            <a:off x="703112" y="3717906"/>
            <a:ext cx="3249672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TNM-Buch Version 8 Englisch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3B271B-A5B2-4ADD-9303-BF9E70C50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601" y="4244540"/>
            <a:ext cx="2724290" cy="17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98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5112E-B6C4-0D81-3B42-CA6621D10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61AA6-220C-58E7-28C3-45954217D2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441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Ovarialkarzinom – Peritoneum ist nicht M1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1C6DAC-19AF-A5B1-B2A0-843C0CF6B264}"/>
              </a:ext>
            </a:extLst>
          </p:cNvPr>
          <p:cNvSpPr txBox="1"/>
          <p:nvPr/>
        </p:nvSpPr>
        <p:spPr>
          <a:xfrm>
            <a:off x="761835" y="1229570"/>
            <a:ext cx="10821056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Patientinnen, bei denen das  Peritoneum involviert ist, aber keine Fernmetastasen vorliegen, müssen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von Patientinnen mit Fernmetastasen unterschieden werden.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Bitte richtig melden!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Woher kommt das Missverständnis?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E56D05-4ACA-94AD-77A0-85943C98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00"/>
          <a:stretch/>
        </p:blipFill>
        <p:spPr>
          <a:xfrm rot="16200000">
            <a:off x="5658291" y="3408795"/>
            <a:ext cx="371528" cy="44392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70A7AB-F367-ADF1-C558-BCD6F6683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7818" y="2301059"/>
            <a:ext cx="371527" cy="44583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D84B5BE-7121-62ED-5E50-708CCC4F140B}"/>
              </a:ext>
            </a:extLst>
          </p:cNvPr>
          <p:cNvSpPr txBox="1"/>
          <p:nvPr/>
        </p:nvSpPr>
        <p:spPr>
          <a:xfrm>
            <a:off x="632952" y="4883093"/>
            <a:ext cx="3224024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TNM-Buch Version 8 Deutsch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6CF102-904B-6841-A93C-30F0695ADA3E}"/>
              </a:ext>
            </a:extLst>
          </p:cNvPr>
          <p:cNvSpPr txBox="1"/>
          <p:nvPr/>
        </p:nvSpPr>
        <p:spPr>
          <a:xfrm>
            <a:off x="703112" y="3717906"/>
            <a:ext cx="3249672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TNM-Buch Version 8 Englisch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C1CEA50-611B-571B-5A77-4AA24AA708A4}"/>
              </a:ext>
            </a:extLst>
          </p:cNvPr>
          <p:cNvSpPr txBox="1"/>
          <p:nvPr/>
        </p:nvSpPr>
        <p:spPr>
          <a:xfrm>
            <a:off x="632952" y="6203981"/>
            <a:ext cx="9610323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Korrekte Übersetzung: M1  IV Fernmetastasen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Peritonealmetastasen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sind ausgeschlossen)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A0F130-0540-4B51-A933-9BED43FD8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601" y="4244540"/>
            <a:ext cx="2724290" cy="17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92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92440-A3B6-3228-7983-5EFB919C1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AF671E-28CE-CF06-E26B-0AFA95EA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A3A916-585A-148E-81AD-A249C7855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Qualitätsindikatoren zum Ovarialkarzinom</a:t>
            </a:r>
            <a:b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68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B5F3C-72F0-02A3-1F4C-37FC3687B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31D26-1EF3-CB8C-E0EA-1BC666591E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87777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Qualitätsindikatoren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BC0E43-834F-1DB4-F808-E5F6A71884A4}"/>
              </a:ext>
            </a:extLst>
          </p:cNvPr>
          <p:cNvSpPr txBox="1"/>
          <p:nvPr/>
        </p:nvSpPr>
        <p:spPr>
          <a:xfrm>
            <a:off x="1739619" y="2863570"/>
            <a:ext cx="9079730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Wie gut werden Qualitätsindikatoren der S3-Leitlinie in Rheinland-Pfalz erfüllt?</a:t>
            </a:r>
            <a:endParaRPr lang="de-DE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012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AD3D6E-87C6-93DB-5A0B-6A39B2EF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789790-9768-6067-F9F1-06B055EF2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Epidemiologische und klinische Daten</a:t>
            </a:r>
            <a:b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473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41C3F91-4875-8989-59F2-049DD4FA2279}"/>
              </a:ext>
            </a:extLst>
          </p:cNvPr>
          <p:cNvSpPr/>
          <p:nvPr/>
        </p:nvSpPr>
        <p:spPr>
          <a:xfrm>
            <a:off x="186478" y="1569530"/>
            <a:ext cx="11870280" cy="5214287"/>
          </a:xfrm>
          <a:prstGeom prst="roundRect">
            <a:avLst/>
          </a:prstGeom>
          <a:solidFill>
            <a:srgbClr val="D9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200B7-35F1-47D2-BF8D-62A82C3188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8175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Qualitätsindikator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88FF7D-7DAB-B60C-9069-E28F40066644}"/>
              </a:ext>
            </a:extLst>
          </p:cNvPr>
          <p:cNvSpPr txBox="1"/>
          <p:nvPr/>
        </p:nvSpPr>
        <p:spPr>
          <a:xfrm>
            <a:off x="772728" y="1638204"/>
            <a:ext cx="10623972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Ovarialkarzinom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de-DE" b="1" i="0" dirty="0">
                <a:effectLst/>
                <a:latin typeface="Arial" panose="020B0604020202020204" pitchFamily="34" charset="0"/>
              </a:rPr>
              <a:t>Makroskopisch vollständige Resektion fortgeschrittenes Ovarialkarzinom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Zähler: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Anzahl 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atientinnen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>
                <a:effectLst/>
                <a:latin typeface="Arial" panose="020B0604020202020204" pitchFamily="34" charset="0"/>
              </a:rPr>
              <a:t>mit makroskopisch vollständiger Resektion.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Nenner: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atientinnen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>
                <a:effectLst/>
                <a:latin typeface="Arial" panose="020B0604020202020204" pitchFamily="34" charset="0"/>
              </a:rPr>
              <a:t>mit Erstdiagnose Ovarialkarzinom ≥ FIGO IIB und operativer Tumorentfernung ohne vorherige Chemotherapie.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Ziel: möglichst häufig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2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200B7-35F1-47D2-BF8D-62A82C3188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8175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Qualitätsindikator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03C66F-5339-CA20-6F4F-D4B44D2368E5}"/>
              </a:ext>
            </a:extLst>
          </p:cNvPr>
          <p:cNvSpPr txBox="1"/>
          <p:nvPr/>
        </p:nvSpPr>
        <p:spPr>
          <a:xfrm>
            <a:off x="191937" y="1544793"/>
            <a:ext cx="910733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de-DE" b="1" i="0" dirty="0">
                <a:effectLst/>
                <a:latin typeface="Arial" panose="020B0604020202020204" pitchFamily="34" charset="0"/>
              </a:rPr>
              <a:t>Makroskopisch vollständige Resektion fortgeschrittenes Ovarialkarzinom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Rheinland-Pfalz gesamt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5298A7E3-BB9E-BCB1-222F-B855B2618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759836"/>
              </p:ext>
            </p:extLst>
          </p:nvPr>
        </p:nvGraphicFramePr>
        <p:xfrm>
          <a:off x="2826050" y="2416827"/>
          <a:ext cx="6786880" cy="428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0556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A9A66-21A6-7A98-86A0-951FECAC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CDF9449-DD6D-04D2-4B8B-570A4D1D0CD5}"/>
              </a:ext>
            </a:extLst>
          </p:cNvPr>
          <p:cNvSpPr/>
          <p:nvPr/>
        </p:nvSpPr>
        <p:spPr>
          <a:xfrm>
            <a:off x="186478" y="1569530"/>
            <a:ext cx="11870280" cy="5214287"/>
          </a:xfrm>
          <a:prstGeom prst="roundRect">
            <a:avLst/>
          </a:prstGeom>
          <a:solidFill>
            <a:srgbClr val="D9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A50D-6CE8-2047-E204-FA621DB2033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8175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Qualitätsindikator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EA3E5E-9595-28D6-9BF2-40EA6BC58930}"/>
              </a:ext>
            </a:extLst>
          </p:cNvPr>
          <p:cNvSpPr txBox="1"/>
          <p:nvPr/>
        </p:nvSpPr>
        <p:spPr>
          <a:xfrm>
            <a:off x="772728" y="1638204"/>
            <a:ext cx="10623972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Ovarialkarzinom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 5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b="1" i="0" dirty="0">
                <a:effectLst/>
                <a:latin typeface="Arial" panose="020B0604020202020204" pitchFamily="34" charset="0"/>
              </a:rPr>
              <a:t>Postoperative Chemotherapie fortgeschrittenes Ovarialkarzinom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Zähler: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Anzahl 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atientinnen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>
                <a:effectLst/>
                <a:latin typeface="Arial" panose="020B0604020202020204" pitchFamily="34" charset="0"/>
              </a:rPr>
              <a:t>mit postoperativer Chemotherapie.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Nenner: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atientinnen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>
                <a:effectLst/>
                <a:latin typeface="Arial" panose="020B0604020202020204" pitchFamily="34" charset="0"/>
              </a:rPr>
              <a:t>mit Erstdiagnose Ovarialkarzinom ≥ FIGO II und Chemotherapie.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Ziel: möglichst häufig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90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ED88A-CD0C-C98A-B0BD-6DD498C2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77C2D-AA45-3B2B-A217-CD044764DA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8175"/>
          </a:xfrm>
          <a:prstGeom prst="rect">
            <a:avLst/>
          </a:prstGeom>
          <a:solidFill>
            <a:srgbClr val="00A1A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Qualitätsindikator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FAFC0B-6202-6EBA-BF88-12B747899E55}"/>
              </a:ext>
            </a:extLst>
          </p:cNvPr>
          <p:cNvSpPr txBox="1"/>
          <p:nvPr/>
        </p:nvSpPr>
        <p:spPr>
          <a:xfrm>
            <a:off x="191937" y="1544793"/>
            <a:ext cx="910733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 5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b="1" i="0" dirty="0">
                <a:effectLst/>
                <a:latin typeface="Arial" panose="020B0604020202020204" pitchFamily="34" charset="0"/>
              </a:rPr>
              <a:t>Postoperative Chemotherapie fortgeschrittenes Ovarialkarzinom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Rheinland-Pfalz gesamt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74399FB-8900-8089-BD68-9D86200A0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667163"/>
              </p:ext>
            </p:extLst>
          </p:nvPr>
        </p:nvGraphicFramePr>
        <p:xfrm>
          <a:off x="2892725" y="2195814"/>
          <a:ext cx="6596715" cy="449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885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51B8-D52A-314E-01E0-6A8693B30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BA26-2B47-A60F-FFF7-F556C87A0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09BF82-E904-A350-EA12-8C87A26991C5}"/>
              </a:ext>
            </a:extLst>
          </p:cNvPr>
          <p:cNvSpPr txBox="1"/>
          <p:nvPr/>
        </p:nvSpPr>
        <p:spPr>
          <a:xfrm>
            <a:off x="378714" y="1676789"/>
            <a:ext cx="11434572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altersstandardisierten Inzidenzraten der gynäkologischen Tumoren sind leicht fallend.</a:t>
            </a:r>
            <a:endParaRPr lang="de-D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Tumoren in Vagina und Ovar werden meist erst in fortgeschrittenen Stadien diagnostiziert.</a:t>
            </a:r>
            <a:endParaRPr lang="de-D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Anteil laparoskopischer Operationen nimmt bei Corpus uteri und Ovar zu.</a:t>
            </a: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Operationen in erfahrenen Einrichtungen zeigen bei Ovarialkarzinomen ein besseres Overall-Survival.</a:t>
            </a: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Therapien mit Bevacizumab nehmen bei </a:t>
            </a: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Tumoren in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Ovar </a:t>
            </a: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und Zervix zu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Ovarialkarzinomen muss ein betroffenes Peritoneum von Fernmetastasen unterschieden werden.</a:t>
            </a: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Erfüllungsraten der Qualitätsindikatoren variierten leicht über den Beobachtungszeitraum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640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7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CA283-1259-77D3-901D-800B9C44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3F03D675-EE0B-8127-43C2-5629DA731C7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770"/>
          </a:xfrm>
          <a:prstGeom prst="rect">
            <a:avLst/>
          </a:prstGeom>
          <a:solidFill>
            <a:srgbClr val="00A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6313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Klinische-epidemiologische Krebsregistrierung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397712-C33B-71F1-3AB6-B0A775464F0B}"/>
              </a:ext>
            </a:extLst>
          </p:cNvPr>
          <p:cNvSpPr txBox="1"/>
          <p:nvPr/>
        </p:nvSpPr>
        <p:spPr>
          <a:xfrm>
            <a:off x="945731" y="1919352"/>
            <a:ext cx="6939720" cy="3728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Krebsregistrierung allgemein: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Krebsregistrierung in Deutschland ist flächendeckend.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Jede onkologisch tätige Einrichtung ist verpflichtet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 das im Bundesland befindliche Krebsregister zu melden.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Krebsregistrierung in Rheinland-Pfalz: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1998 Start der epidemiologischen Krebsregistrierung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2016 Start der klinischen Krebsregistrierung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07E18E8-6E19-93D0-01BF-A56D286451D1}"/>
              </a:ext>
            </a:extLst>
          </p:cNvPr>
          <p:cNvGrpSpPr/>
          <p:nvPr/>
        </p:nvGrpSpPr>
        <p:grpSpPr>
          <a:xfrm>
            <a:off x="7935133" y="1493341"/>
            <a:ext cx="3945362" cy="5139948"/>
            <a:chOff x="7803397" y="1551709"/>
            <a:chExt cx="3945362" cy="5139948"/>
          </a:xfrm>
        </p:grpSpPr>
        <p:pic>
          <p:nvPicPr>
            <p:cNvPr id="4" name="Picture 2" descr="Krebs - Vollzähligkeitsschätzung">
              <a:extLst>
                <a:ext uri="{FF2B5EF4-FFF2-40B4-BE49-F238E27FC236}">
                  <a16:creationId xmlns:a16="http://schemas.microsoft.com/office/drawing/2014/main" id="{9CF441F2-4C4E-F37D-9721-4AB1D01107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12" t="7961" b="11270"/>
            <a:stretch/>
          </p:blipFill>
          <p:spPr bwMode="auto">
            <a:xfrm>
              <a:off x="7935133" y="1551709"/>
              <a:ext cx="3813626" cy="513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41BEE42B-D9B7-C103-A45D-EC75DADED71A}"/>
                </a:ext>
              </a:extLst>
            </p:cNvPr>
            <p:cNvSpPr/>
            <p:nvPr/>
          </p:nvSpPr>
          <p:spPr>
            <a:xfrm>
              <a:off x="9540929" y="1627321"/>
              <a:ext cx="1080655" cy="230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2CDD9C3C-A482-BEE5-2F92-615FC0EDFD8F}"/>
                </a:ext>
              </a:extLst>
            </p:cNvPr>
            <p:cNvSpPr/>
            <p:nvPr/>
          </p:nvSpPr>
          <p:spPr>
            <a:xfrm>
              <a:off x="7803397" y="6533622"/>
              <a:ext cx="1737532" cy="1580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0945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CFA9EF0-4F8E-4733-2CF4-502D8B053E85}"/>
              </a:ext>
            </a:extLst>
          </p:cNvPr>
          <p:cNvSpPr/>
          <p:nvPr/>
        </p:nvSpPr>
        <p:spPr>
          <a:xfrm>
            <a:off x="4232341" y="1380666"/>
            <a:ext cx="2448233" cy="589933"/>
          </a:xfrm>
          <a:prstGeom prst="roundRect">
            <a:avLst/>
          </a:prstGeom>
          <a:solidFill>
            <a:srgbClr val="97D8D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Diagnose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19379CB-2403-95BE-E6DE-53ACDE824953}"/>
              </a:ext>
            </a:extLst>
          </p:cNvPr>
          <p:cNvSpPr/>
          <p:nvPr/>
        </p:nvSpPr>
        <p:spPr>
          <a:xfrm>
            <a:off x="4232332" y="2769294"/>
            <a:ext cx="2448233" cy="589933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Operation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A407134-0090-90B1-3D29-AA3C81D252DE}"/>
              </a:ext>
            </a:extLst>
          </p:cNvPr>
          <p:cNvSpPr/>
          <p:nvPr/>
        </p:nvSpPr>
        <p:spPr>
          <a:xfrm>
            <a:off x="4232333" y="4125890"/>
            <a:ext cx="2448233" cy="589933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Systemtherapie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CECC42A-F4AF-D692-CBB1-7829B385B742}"/>
              </a:ext>
            </a:extLst>
          </p:cNvPr>
          <p:cNvSpPr/>
          <p:nvPr/>
        </p:nvSpPr>
        <p:spPr>
          <a:xfrm>
            <a:off x="4232338" y="4820204"/>
            <a:ext cx="2448233" cy="589933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Bestrahlung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55940B8-02BE-C021-3CD1-DD65AB2EE308}"/>
              </a:ext>
            </a:extLst>
          </p:cNvPr>
          <p:cNvSpPr/>
          <p:nvPr/>
        </p:nvSpPr>
        <p:spPr>
          <a:xfrm>
            <a:off x="4232337" y="5498502"/>
            <a:ext cx="2448233" cy="589933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Verlauf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0C152F6-DC47-7BB4-108C-588B3626D4F1}"/>
              </a:ext>
            </a:extLst>
          </p:cNvPr>
          <p:cNvSpPr/>
          <p:nvPr/>
        </p:nvSpPr>
        <p:spPr>
          <a:xfrm>
            <a:off x="4232341" y="3447592"/>
            <a:ext cx="2448233" cy="589933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Pathologie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2CE9AD9-4628-67E7-E52D-A63778F6EA99}"/>
              </a:ext>
            </a:extLst>
          </p:cNvPr>
          <p:cNvSpPr/>
          <p:nvPr/>
        </p:nvSpPr>
        <p:spPr>
          <a:xfrm>
            <a:off x="4232335" y="6176800"/>
            <a:ext cx="2448233" cy="589933"/>
          </a:xfrm>
          <a:prstGeom prst="roundRect">
            <a:avLst/>
          </a:prstGeom>
          <a:solidFill>
            <a:srgbClr val="97D8D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42CB10C5-628D-7B0B-1784-587C5F247ACE}"/>
              </a:ext>
            </a:extLst>
          </p:cNvPr>
          <p:cNvSpPr/>
          <p:nvPr/>
        </p:nvSpPr>
        <p:spPr>
          <a:xfrm>
            <a:off x="4232341" y="2074980"/>
            <a:ext cx="2448233" cy="589933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Tumorkonferenz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DA30787-042A-BA9B-E4DE-4D5400AC3BB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770"/>
          </a:xfrm>
          <a:prstGeom prst="rect">
            <a:avLst/>
          </a:prstGeom>
          <a:solidFill>
            <a:srgbClr val="00A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6313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Klinische-epidemiologische Krebsregistrierung</a:t>
            </a:r>
          </a:p>
        </p:txBody>
      </p:sp>
      <p:sp>
        <p:nvSpPr>
          <p:cNvPr id="18" name="Geschweifte Klammer rechts 17">
            <a:extLst>
              <a:ext uri="{FF2B5EF4-FFF2-40B4-BE49-F238E27FC236}">
                <a16:creationId xmlns:a16="http://schemas.microsoft.com/office/drawing/2014/main" id="{1C1B986D-8F52-95FD-2EF5-3B60E0124862}"/>
              </a:ext>
            </a:extLst>
          </p:cNvPr>
          <p:cNvSpPr/>
          <p:nvPr/>
        </p:nvSpPr>
        <p:spPr>
          <a:xfrm>
            <a:off x="7140723" y="1424908"/>
            <a:ext cx="1439443" cy="524136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links 18">
            <a:extLst>
              <a:ext uri="{FF2B5EF4-FFF2-40B4-BE49-F238E27FC236}">
                <a16:creationId xmlns:a16="http://schemas.microsoft.com/office/drawing/2014/main" id="{05CAFD51-89DD-3E4B-9EC0-F03726C3BCA3}"/>
              </a:ext>
            </a:extLst>
          </p:cNvPr>
          <p:cNvSpPr/>
          <p:nvPr/>
        </p:nvSpPr>
        <p:spPr>
          <a:xfrm flipH="1">
            <a:off x="2391736" y="1535629"/>
            <a:ext cx="1610526" cy="280005"/>
          </a:xfrm>
          <a:prstGeom prst="leftArrow">
            <a:avLst/>
          </a:prstGeom>
          <a:solidFill>
            <a:srgbClr val="97D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0C65218B-585E-C652-2A91-CBE6ED51108B}"/>
              </a:ext>
            </a:extLst>
          </p:cNvPr>
          <p:cNvSpPr/>
          <p:nvPr/>
        </p:nvSpPr>
        <p:spPr>
          <a:xfrm flipH="1">
            <a:off x="2391736" y="6331763"/>
            <a:ext cx="1610526" cy="280005"/>
          </a:xfrm>
          <a:prstGeom prst="leftArrow">
            <a:avLst/>
          </a:prstGeom>
          <a:solidFill>
            <a:srgbClr val="97D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C57852F-56A5-ACDE-46FE-88CE9AA1C6CD}"/>
              </a:ext>
            </a:extLst>
          </p:cNvPr>
          <p:cNvSpPr/>
          <p:nvPr/>
        </p:nvSpPr>
        <p:spPr>
          <a:xfrm>
            <a:off x="2390913" y="1614829"/>
            <a:ext cx="118201" cy="1744398"/>
          </a:xfrm>
          <a:prstGeom prst="rect">
            <a:avLst/>
          </a:prstGeom>
          <a:solidFill>
            <a:srgbClr val="97D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D1DCE4B-1C77-E6D4-B035-19A1856E651E}"/>
              </a:ext>
            </a:extLst>
          </p:cNvPr>
          <p:cNvSpPr/>
          <p:nvPr/>
        </p:nvSpPr>
        <p:spPr>
          <a:xfrm>
            <a:off x="2389912" y="4727367"/>
            <a:ext cx="118201" cy="1744398"/>
          </a:xfrm>
          <a:prstGeom prst="rect">
            <a:avLst/>
          </a:prstGeom>
          <a:solidFill>
            <a:srgbClr val="97D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3B64E27-A03A-60DB-0463-A748F850F3BE}"/>
              </a:ext>
            </a:extLst>
          </p:cNvPr>
          <p:cNvSpPr/>
          <p:nvPr/>
        </p:nvSpPr>
        <p:spPr>
          <a:xfrm>
            <a:off x="1048866" y="3227754"/>
            <a:ext cx="2802961" cy="1744398"/>
          </a:xfrm>
          <a:prstGeom prst="ellipse">
            <a:avLst/>
          </a:prstGeom>
          <a:solidFill>
            <a:srgbClr val="97D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epidemiologische 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Auswertungen</a:t>
            </a:r>
            <a:endParaRPr lang="de-DE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3324191-F3C4-ABAD-9651-5220B09E33D4}"/>
              </a:ext>
            </a:extLst>
          </p:cNvPr>
          <p:cNvSpPr/>
          <p:nvPr/>
        </p:nvSpPr>
        <p:spPr>
          <a:xfrm>
            <a:off x="8179756" y="3185450"/>
            <a:ext cx="2802961" cy="1744398"/>
          </a:xfrm>
          <a:prstGeom prst="ellipse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de-DE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klinische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de-DE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Auswertungen</a:t>
            </a:r>
          </a:p>
        </p:txBody>
      </p:sp>
    </p:spTree>
    <p:extLst>
      <p:ext uri="{BB962C8B-B14F-4D97-AF65-F5344CB8AC3E}">
        <p14:creationId xmlns:p14="http://schemas.microsoft.com/office/powerpoint/2010/main" val="330283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C6EE4DA-7F82-4E1A-B3C8-292E80885B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8175"/>
          </a:xfrm>
          <a:prstGeom prst="rect">
            <a:avLst/>
          </a:prstGeom>
          <a:solidFill>
            <a:srgbClr val="00A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6313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Klinische-epidemiologische Krebsregistrierung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E6DFD5-080A-3FE6-FE39-A68033C70B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8250" y="1577321"/>
            <a:ext cx="8388626" cy="50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F5CC-7FC3-B1A2-5FAC-4C2AEBD2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EA14071-F5D3-A9E6-EDAA-92FBA36FF2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8175"/>
          </a:xfrm>
          <a:prstGeom prst="rect">
            <a:avLst/>
          </a:prstGeom>
          <a:solidFill>
            <a:srgbClr val="00A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6313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Klinische-epidemiologische Krebsregistrierung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1ADB51-92CA-BCF8-BBDF-FAF2B18184BA}"/>
              </a:ext>
            </a:extLst>
          </p:cNvPr>
          <p:cNvSpPr txBox="1"/>
          <p:nvPr/>
        </p:nvSpPr>
        <p:spPr>
          <a:xfrm>
            <a:off x="566057" y="2275115"/>
            <a:ext cx="4780732" cy="3728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Helvetica" panose="020B0604020202020204" pitchFamily="34" charset="0"/>
                <a:cs typeface="Helvetica" panose="020B0604020202020204" pitchFamily="34" charset="0"/>
              </a:rPr>
              <a:t>Real-World-Daten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Helvetica" panose="020B0604020202020204" pitchFamily="34" charset="0"/>
                <a:cs typeface="Helvetica" panose="020B0604020202020204" pitchFamily="34" charset="0"/>
              </a:rPr>
              <a:t>flächendeckende Datensammlung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Helvetica" panose="020B0604020202020204" pitchFamily="34" charset="0"/>
                <a:cs typeface="Helvetica" panose="020B0604020202020204" pitchFamily="34" charset="0"/>
              </a:rPr>
              <a:t>vielfältige Auswertungsmöglichkeiten: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Helvetica" panose="020B0604020202020204" pitchFamily="34" charset="0"/>
                <a:cs typeface="Helvetica" panose="020B0604020202020204" pitchFamily="34" charset="0"/>
              </a:rPr>
              <a:t>epidemiologische Auswertungen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Helvetica" panose="020B0604020202020204" pitchFamily="34" charset="0"/>
                <a:cs typeface="Helvetica" panose="020B0604020202020204" pitchFamily="34" charset="0"/>
              </a:rPr>
              <a:t>klinische Auswertungen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Helvetica" panose="020B0604020202020204" pitchFamily="34" charset="0"/>
                <a:cs typeface="Helvetica" panose="020B0604020202020204" pitchFamily="34" charset="0"/>
              </a:rPr>
              <a:t>Versorgungsrealität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Helvetica" panose="020B0604020202020204" pitchFamily="34" charset="0"/>
                <a:cs typeface="Helvetica" panose="020B0604020202020204" pitchFamily="34" charset="0"/>
              </a:rPr>
              <a:t>Qualität der Behandlung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652C40-6B72-D3F6-871D-8BD9CCD35A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42856" y="2116586"/>
            <a:ext cx="6411685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87704-90F7-A8D6-EF97-D7244BF6C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E4720-48C5-D9A5-0160-B0BE66A19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80000"/>
            <a:ext cx="7083078" cy="1080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Grundlagen der folgenden Auswertungen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3BE35D-E935-D0E8-662B-1CACAD87C657}"/>
              </a:ext>
            </a:extLst>
          </p:cNvPr>
          <p:cNvSpPr txBox="1"/>
          <p:nvPr/>
        </p:nvSpPr>
        <p:spPr>
          <a:xfrm>
            <a:off x="380313" y="1832120"/>
            <a:ext cx="11649792" cy="465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Einbezogen wurden Patientinnen mit folgenden Tumoren:</a:t>
            </a:r>
          </a:p>
          <a:p>
            <a:pPr marL="800100" lvl="1" indent="-342900">
              <a:lnSpc>
                <a:spcPct val="150000"/>
              </a:lnSpc>
              <a:buClr>
                <a:srgbClr val="79B3BF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Vulva  (ICD-10 GM C51)</a:t>
            </a:r>
          </a:p>
          <a:p>
            <a:pPr marL="800100" lvl="1" indent="-342900">
              <a:lnSpc>
                <a:spcPct val="150000"/>
              </a:lnSpc>
              <a:buClr>
                <a:srgbClr val="79B3BF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Vagina (ICD-10 GM C52)</a:t>
            </a:r>
          </a:p>
          <a:p>
            <a:pPr marL="800100" lvl="1" indent="-342900">
              <a:lnSpc>
                <a:spcPct val="150000"/>
              </a:lnSpc>
              <a:buClr>
                <a:srgbClr val="79B3BF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Zervix (ICD-10 GM C53)</a:t>
            </a:r>
          </a:p>
          <a:p>
            <a:pPr marL="800100" lvl="1" indent="-342900">
              <a:lnSpc>
                <a:spcPct val="150000"/>
              </a:lnSpc>
              <a:buClr>
                <a:srgbClr val="79B3BF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Corpus uteri (ICD-10 GM C54-C55) </a:t>
            </a:r>
          </a:p>
          <a:p>
            <a:pPr marL="800100" lvl="1" indent="-342900">
              <a:lnSpc>
                <a:spcPct val="150000"/>
              </a:lnSpc>
              <a:buClr>
                <a:srgbClr val="79B3BF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Ovar (ICD-10 GM C56).</a:t>
            </a: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epidemiologischen Auswertungen berücksichtigen die Wohnbevölkerung von Rheinland-Pfalz.</a:t>
            </a: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klinischen Auswertungen berücksichtigen die in Rheinland-Pfalz Behandelten.</a:t>
            </a: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9B3BF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5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2232C-0E75-48A8-3C73-798EC8BB5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D4714A-9E35-2E02-E032-0D0F39D6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CF09-8C9A-7649-B839-21E970E44BF3}" type="datetime1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9C873A-2FB0-A355-0910-83806058A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Epidemiologische Auswertungen zu Gynäkologischen Tumoren</a:t>
            </a:r>
            <a:b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47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DG-Masterfarben ab April 2024">
      <a:dk1>
        <a:srgbClr val="20364C"/>
      </a:dk1>
      <a:lt1>
        <a:srgbClr val="FFFFFF"/>
      </a:lt1>
      <a:dk2>
        <a:srgbClr val="060A1A"/>
      </a:dk2>
      <a:lt2>
        <a:srgbClr val="DFF1F5"/>
      </a:lt2>
      <a:accent1>
        <a:srgbClr val="008090"/>
      </a:accent1>
      <a:accent2>
        <a:srgbClr val="EC7563"/>
      </a:accent2>
      <a:accent3>
        <a:srgbClr val="79B3BF"/>
      </a:accent3>
      <a:accent4>
        <a:srgbClr val="20364C"/>
      </a:accent4>
      <a:accent5>
        <a:srgbClr val="FFF271"/>
      </a:accent5>
      <a:accent6>
        <a:srgbClr val="B1DDE8"/>
      </a:accent6>
      <a:hlink>
        <a:srgbClr val="007F90"/>
      </a:hlink>
      <a:folHlink>
        <a:srgbClr val="007F90"/>
      </a:folHlink>
    </a:clrScheme>
    <a:fontScheme name="Benutzerdefiniert 1">
      <a:majorFont>
        <a:latin typeface="Rotunda Thin-Med"/>
        <a:ea typeface=""/>
        <a:cs typeface=""/>
      </a:majorFont>
      <a:minorFont>
        <a:latin typeface="Rotunda Hair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Breitbild</PresentationFormat>
  <Paragraphs>244</Paragraphs>
  <Slides>35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Wingdings</vt:lpstr>
      <vt:lpstr>Rotunda Reg-Bold</vt:lpstr>
      <vt:lpstr>Arial</vt:lpstr>
      <vt:lpstr>Calibri</vt:lpstr>
      <vt:lpstr>Helvetica</vt:lpstr>
      <vt:lpstr>Symbol</vt:lpstr>
      <vt:lpstr>Rotunda Thin-Med</vt:lpstr>
      <vt:lpstr>Rotunda Hair-Light</vt:lpstr>
      <vt:lpstr>Office</vt:lpstr>
      <vt:lpstr>Auswertungen von Krebsregisterdaten  zu Gynäkologischen Tumoren </vt:lpstr>
      <vt:lpstr>PowerPoint-Präsentation</vt:lpstr>
      <vt:lpstr>Epidemiologische und klinische Daten </vt:lpstr>
      <vt:lpstr>PowerPoint-Präsentation</vt:lpstr>
      <vt:lpstr>PowerPoint-Präsentation</vt:lpstr>
      <vt:lpstr>PowerPoint-Präsentation</vt:lpstr>
      <vt:lpstr>PowerPoint-Präsentation</vt:lpstr>
      <vt:lpstr>Grundlagen der folgenden Auswertungen </vt:lpstr>
      <vt:lpstr>Epidemiologische Auswertungen zu Gynäkologischen Tumoren </vt:lpstr>
      <vt:lpstr>Neuerkrankungen und Sterbefälle </vt:lpstr>
      <vt:lpstr>Inzidenzraten</vt:lpstr>
      <vt:lpstr>Altersverteilung</vt:lpstr>
      <vt:lpstr>Klinische Auswertungen zu gynäkologischen Tumoren </vt:lpstr>
      <vt:lpstr>FIGO</vt:lpstr>
      <vt:lpstr>Therapie</vt:lpstr>
      <vt:lpstr>Operation</vt:lpstr>
      <vt:lpstr>Corpus uteri - OP-Zugang</vt:lpstr>
      <vt:lpstr>Ovarialkarzinom - OP-Zugang</vt:lpstr>
      <vt:lpstr>Operation</vt:lpstr>
      <vt:lpstr>Ovarialkarzinom Overall-Survival nach Operation</vt:lpstr>
      <vt:lpstr>Systemtherapie</vt:lpstr>
      <vt:lpstr>PowerPoint-Präsentation</vt:lpstr>
      <vt:lpstr>Ovarialkarzinome mit involviertem Peritoneum</vt:lpstr>
      <vt:lpstr>PowerPoint-Präsentation</vt:lpstr>
      <vt:lpstr>PowerPoint-Präsentation</vt:lpstr>
      <vt:lpstr>PowerPoint-Präsentation</vt:lpstr>
      <vt:lpstr>PowerPoint-Präsentation</vt:lpstr>
      <vt:lpstr>Qualitätsindikatoren zum Ovarialkarzinom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Jonas Benedikt Beckmann</dc:creator>
  <cp:lastModifiedBy>Christina Justenhoven</cp:lastModifiedBy>
  <cp:revision>109</cp:revision>
  <dcterms:created xsi:type="dcterms:W3CDTF">2023-07-18T09:29:10Z</dcterms:created>
  <dcterms:modified xsi:type="dcterms:W3CDTF">2025-06-02T04:31:02Z</dcterms:modified>
</cp:coreProperties>
</file>